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8" r:id="rId3"/>
    <p:sldId id="280" r:id="rId4"/>
    <p:sldId id="279" r:id="rId5"/>
    <p:sldId id="281" r:id="rId6"/>
    <p:sldId id="262" r:id="rId7"/>
    <p:sldId id="267" r:id="rId8"/>
    <p:sldId id="266" r:id="rId9"/>
    <p:sldId id="269" r:id="rId10"/>
    <p:sldId id="284" r:id="rId11"/>
    <p:sldId id="277" r:id="rId12"/>
    <p:sldId id="270" r:id="rId13"/>
    <p:sldId id="271" r:id="rId14"/>
    <p:sldId id="261" r:id="rId15"/>
    <p:sldId id="274" r:id="rId16"/>
    <p:sldId id="275" r:id="rId17"/>
    <p:sldId id="273" r:id="rId18"/>
    <p:sldId id="282" r:id="rId19"/>
    <p:sldId id="283" r:id="rId20"/>
    <p:sldId id="257" r:id="rId2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5966" autoAdjust="0"/>
  </p:normalViewPr>
  <p:slideViewPr>
    <p:cSldViewPr snapToGrid="0" snapToObjects="1">
      <p:cViewPr>
        <p:scale>
          <a:sx n="121" d="100"/>
          <a:sy n="121" d="100"/>
        </p:scale>
        <p:origin x="-70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052" cy="4656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60" y="0"/>
            <a:ext cx="3038052" cy="4656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93AD8CE0-13AE-4E07-937A-F050AC089A8E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180"/>
            <a:ext cx="3038052" cy="465621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60" y="8829180"/>
            <a:ext cx="3038052" cy="465621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B8B0CE06-CF47-4D22-BD48-AB5103FB4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56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E4F7B104-D5EC-45CA-AF5C-D96E55CA8326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3" rIns="93165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3" rIns="93165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5DB3B272-5F55-4D10-B6EF-903778AD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94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OCAS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B272-5F55-4D10-B6EF-903778ADF23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4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anshawe-branded pattern_no_typ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163"/>
          <a:stretch/>
        </p:blipFill>
        <p:spPr>
          <a:xfrm>
            <a:off x="0" y="0"/>
            <a:ext cx="9155426" cy="5789706"/>
          </a:xfrm>
          <a:prstGeom prst="rect">
            <a:avLst/>
          </a:prstGeom>
        </p:spPr>
      </p:pic>
      <p:pic>
        <p:nvPicPr>
          <p:cNvPr id="9" name="Picture 8" descr="Fanshawe_powerpoint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59" y="5901647"/>
            <a:ext cx="3484809" cy="86266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42900" y="433388"/>
            <a:ext cx="7665571" cy="3892083"/>
          </a:xfrm>
        </p:spPr>
        <p:txBody>
          <a:bodyPr anchor="t">
            <a:normAutofit/>
          </a:bodyPr>
          <a:lstStyle>
            <a:lvl1pPr marL="0" indent="0">
              <a:lnSpc>
                <a:spcPct val="70000"/>
              </a:lnSpc>
              <a:buNone/>
              <a:defRPr sz="7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342900" y="4750739"/>
            <a:ext cx="7665571" cy="703263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sz="1800" b="0" i="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61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anshawe-branded pattern_no_typ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565"/>
          <a:stretch/>
        </p:blipFill>
        <p:spPr>
          <a:xfrm>
            <a:off x="0" y="0"/>
            <a:ext cx="9155426" cy="313765"/>
          </a:xfrm>
          <a:prstGeom prst="rect">
            <a:avLst/>
          </a:prstGeom>
        </p:spPr>
      </p:pic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42900" y="433389"/>
            <a:ext cx="7710394" cy="485494"/>
          </a:xfrm>
        </p:spPr>
        <p:txBody>
          <a:bodyPr anchor="t">
            <a:normAutofit/>
          </a:bodyPr>
          <a:lstStyle>
            <a:lvl1pPr marL="0" indent="0">
              <a:lnSpc>
                <a:spcPct val="70000"/>
              </a:lnSpc>
              <a:buNone/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42900" y="1268601"/>
            <a:ext cx="7710394" cy="4640634"/>
          </a:xfrm>
        </p:spPr>
        <p:txBody>
          <a:bodyPr anchor="t">
            <a:normAutofit/>
          </a:bodyPr>
          <a:lstStyle>
            <a:lvl1pPr marL="0" indent="0">
              <a:lnSpc>
                <a:spcPct val="70000"/>
              </a:lnSpc>
              <a:buNone/>
              <a:defRPr sz="3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1" name="Picture 10" descr="Fanshawe_powerpoint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0" y="6156344"/>
            <a:ext cx="2244682" cy="555672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00720" y="6207144"/>
            <a:ext cx="431839" cy="373045"/>
          </a:xfrm>
        </p:spPr>
        <p:txBody>
          <a:bodyPr anchor="b">
            <a:noAutofit/>
          </a:bodyPr>
          <a:lstStyle>
            <a:lvl1pPr marL="0" indent="0" algn="r">
              <a:buNone/>
              <a:defRPr sz="1000"/>
            </a:lvl1pPr>
            <a:lvl5pPr marL="1828800" indent="0">
              <a:buNone/>
              <a:defRPr/>
            </a:lvl5pPr>
          </a:lstStyle>
          <a:p>
            <a:pPr lvl="0"/>
            <a:fld id="{89E559C8-324F-0946-9C59-F6AEF7DBEA5E}" type="slidenum">
              <a:rPr lang="en-US" smtClean="0"/>
              <a:pPr/>
              <a:t>‹#›</a:t>
            </a:fld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55174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anshawe-branded pattern_no_typ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348" b="18163"/>
          <a:stretch/>
        </p:blipFill>
        <p:spPr>
          <a:xfrm>
            <a:off x="0" y="6055360"/>
            <a:ext cx="9155426" cy="812800"/>
          </a:xfrm>
          <a:prstGeom prst="rect">
            <a:avLst/>
          </a:prstGeom>
        </p:spPr>
      </p:pic>
      <p:pic>
        <p:nvPicPr>
          <p:cNvPr id="7" name="Picture 6" descr="Fanshawe-branded pattern_no_typ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565"/>
          <a:stretch/>
        </p:blipFill>
        <p:spPr>
          <a:xfrm>
            <a:off x="0" y="0"/>
            <a:ext cx="9155426" cy="313765"/>
          </a:xfrm>
          <a:prstGeom prst="rect">
            <a:avLst/>
          </a:prstGeom>
        </p:spPr>
      </p:pic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42900" y="433389"/>
            <a:ext cx="7710394" cy="485494"/>
          </a:xfrm>
        </p:spPr>
        <p:txBody>
          <a:bodyPr anchor="t">
            <a:normAutofit/>
          </a:bodyPr>
          <a:lstStyle>
            <a:lvl1pPr marL="0" indent="0">
              <a:lnSpc>
                <a:spcPct val="70000"/>
              </a:lnSpc>
              <a:buNone/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42900" y="1268601"/>
            <a:ext cx="7710394" cy="4493851"/>
          </a:xfrm>
        </p:spPr>
        <p:txBody>
          <a:bodyPr anchor="t">
            <a:normAutofit/>
          </a:bodyPr>
          <a:lstStyle>
            <a:lvl1pPr marL="0" indent="0">
              <a:lnSpc>
                <a:spcPct val="70000"/>
              </a:lnSpc>
              <a:buNone/>
              <a:defRPr sz="3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00720" y="6207144"/>
            <a:ext cx="431839" cy="373045"/>
          </a:xfrm>
        </p:spPr>
        <p:txBody>
          <a:bodyPr anchor="b">
            <a:noAutofit/>
          </a:bodyPr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  <a:lvl5pPr marL="1828800" indent="0">
              <a:buNone/>
              <a:defRPr/>
            </a:lvl5pPr>
          </a:lstStyle>
          <a:p>
            <a:pPr lvl="0"/>
            <a:fld id="{89E559C8-324F-0946-9C59-F6AEF7DBEA5E}" type="slidenum">
              <a:rPr lang="en-US" smtClean="0"/>
              <a:pPr/>
              <a:t>‹#›</a:t>
            </a:fld>
            <a:endParaRPr lang="en-CA" dirty="0" smtClean="0"/>
          </a:p>
        </p:txBody>
      </p:sp>
      <p:pic>
        <p:nvPicPr>
          <p:cNvPr id="14" name="Picture 13" descr="Fanshawe_powerpoint_white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76" y="6156873"/>
            <a:ext cx="2260558" cy="55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5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13764"/>
            <a:ext cx="9155113" cy="654423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8" name="Picture 7" descr="Fanshawe-branded pattern_no_typ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565"/>
          <a:stretch/>
        </p:blipFill>
        <p:spPr>
          <a:xfrm>
            <a:off x="0" y="0"/>
            <a:ext cx="9155426" cy="31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9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anshawe-branded pattern_no_typ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3"/>
          <a:stretch/>
        </p:blipFill>
        <p:spPr>
          <a:xfrm>
            <a:off x="0" y="0"/>
            <a:ext cx="9155426" cy="6858000"/>
          </a:xfrm>
          <a:prstGeom prst="rect">
            <a:avLst/>
          </a:prstGeom>
        </p:spPr>
      </p:pic>
      <p:pic>
        <p:nvPicPr>
          <p:cNvPr id="11" name="Picture 10" descr="Fanshawe_powerpoint_white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76" y="6156873"/>
            <a:ext cx="2260558" cy="559602"/>
          </a:xfrm>
          <a:prstGeom prst="rect">
            <a:avLst/>
          </a:prstGeom>
        </p:spPr>
      </p:pic>
      <p:sp>
        <p:nvSpPr>
          <p:cNvPr id="12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00720" y="6207144"/>
            <a:ext cx="431839" cy="373045"/>
          </a:xfrm>
        </p:spPr>
        <p:txBody>
          <a:bodyPr anchor="b">
            <a:noAutofit/>
          </a:bodyPr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  <a:lvl5pPr marL="1828800" indent="0">
              <a:buNone/>
              <a:defRPr/>
            </a:lvl5pPr>
          </a:lstStyle>
          <a:p>
            <a:pPr lvl="0"/>
            <a:fld id="{89E559C8-324F-0946-9C59-F6AEF7DBEA5E}" type="slidenum">
              <a:rPr lang="en-US" smtClean="0"/>
              <a:pPr/>
              <a:t>‹#›</a:t>
            </a:fld>
            <a:endParaRPr lang="en-CA" dirty="0" smtClean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42900" y="1268601"/>
            <a:ext cx="7710394" cy="1974745"/>
          </a:xfrm>
        </p:spPr>
        <p:txBody>
          <a:bodyPr anchor="t">
            <a:normAutofit/>
          </a:bodyPr>
          <a:lstStyle>
            <a:lvl1pPr marL="0" indent="0">
              <a:lnSpc>
                <a:spcPct val="70000"/>
              </a:lnSpc>
              <a:buNone/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5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5BDF4-4D0C-9E45-96E7-2A1FE8CCB9E5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559C8-324F-0946-9C59-F6AEF7DBE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7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canlearn.ca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nshawec.ca/admissions/financial-ai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ap.gov.on.ca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anshawec.ca/financialai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nshawec.ca/FAN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nshawec.ca/financialai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cac-acfc.gc.c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bursaries@fanshawec.ca" TargetMode="External"/><Relationship Id="rId2" Type="http://schemas.openxmlformats.org/officeDocument/2006/relationships/hyperlink" Target="mailto:fad@fanshawec.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anshawec.ca/studentawards" TargetMode="External"/><Relationship Id="rId4" Type="http://schemas.openxmlformats.org/officeDocument/2006/relationships/hyperlink" Target="http://www.fanshawec.ca/financialai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nshawec.ca/financialaid" TargetMode="External"/><Relationship Id="rId2" Type="http://schemas.openxmlformats.org/officeDocument/2006/relationships/hyperlink" Target="http://www.osap.gov.on.c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4400" dirty="0"/>
          </a:p>
          <a:p>
            <a:pPr algn="ctr"/>
            <a:endParaRPr lang="en-US" sz="4400" dirty="0" smtClean="0"/>
          </a:p>
          <a:p>
            <a:pPr algn="ctr"/>
            <a:endParaRPr lang="en-US" sz="4400" dirty="0"/>
          </a:p>
          <a:p>
            <a:pPr algn="ctr"/>
            <a:r>
              <a:rPr lang="en-US" sz="4400" dirty="0" smtClean="0"/>
              <a:t>Financial Assistance </a:t>
            </a:r>
          </a:p>
          <a:p>
            <a:pPr algn="ctr"/>
            <a:r>
              <a:rPr lang="en-US" sz="4400" dirty="0" smtClean="0"/>
              <a:t>for </a:t>
            </a:r>
          </a:p>
          <a:p>
            <a:pPr algn="ctr"/>
            <a:r>
              <a:rPr lang="en-US" sz="4400" dirty="0" smtClean="0"/>
              <a:t>Adult Learners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5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2900" y="567396"/>
            <a:ext cx="7710394" cy="48549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altLang="en-US" sz="4400" dirty="0">
                <a:solidFill>
                  <a:srgbClr val="000000"/>
                </a:solidFill>
                <a:ea typeface="MS PGothic" pitchFamily="34" charset="-128"/>
                <a:cs typeface="+mj-cs"/>
              </a:rPr>
              <a:t>Repaying your Loan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>
              <a:lnSpc>
                <a:spcPct val="80000"/>
              </a:lnSpc>
              <a:defRPr/>
            </a:pPr>
            <a:endParaRPr lang="en-US" sz="2000" dirty="0" smtClean="0">
              <a:solidFill>
                <a:prstClr val="black"/>
              </a:solidFill>
              <a:ea typeface="ＭＳ Ｐゴシック" pitchFamily="-65" charset="-128"/>
              <a:cs typeface="+mn-cs"/>
            </a:endParaRPr>
          </a:p>
          <a:p>
            <a:pPr marL="342900" lvl="0" indent="-342900">
              <a:lnSpc>
                <a:spcPct val="80000"/>
              </a:lnSpc>
              <a:buFont typeface="Arial"/>
              <a:buChar char="•"/>
              <a:defRPr/>
            </a:pPr>
            <a:r>
              <a:rPr lang="en-US" sz="2000" dirty="0" smtClean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Interest </a:t>
            </a:r>
            <a:r>
              <a:rPr lang="en-US" sz="2000" dirty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on your loan is paid for by the government as long as you are a full time student</a:t>
            </a:r>
          </a:p>
          <a:p>
            <a:pPr marL="342900" lvl="0" indent="-342900">
              <a:lnSpc>
                <a:spcPct val="80000"/>
              </a:lnSpc>
              <a:buFont typeface="Arial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Begin repayment – 6 months after stop being full time student</a:t>
            </a:r>
          </a:p>
          <a:p>
            <a:pPr marL="342900" lvl="0" indent="-342900">
              <a:lnSpc>
                <a:spcPct val="80000"/>
              </a:lnSpc>
              <a:buFont typeface="Arial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May qualify for the Ontario Student Opportunity Grant 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dirty="0">
                <a:solidFill>
                  <a:prstClr val="black"/>
                </a:solidFill>
                <a:latin typeface="Arial"/>
                <a:ea typeface="ＭＳ Ｐゴシック" pitchFamily="-65" charset="-128"/>
              </a:rPr>
              <a:t>Repayable amount may be reduced each year to $7300 if you meet the criteria</a:t>
            </a:r>
          </a:p>
          <a:p>
            <a:pPr marL="342900" lvl="0" indent="-342900">
              <a:lnSpc>
                <a:spcPct val="80000"/>
              </a:lnSpc>
              <a:buFont typeface="Arial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Repayment Assistance Plans </a:t>
            </a:r>
            <a:r>
              <a:rPr lang="en-US" sz="2000" dirty="0" smtClean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available</a:t>
            </a:r>
          </a:p>
          <a:p>
            <a:pPr marL="342900" lvl="0" indent="-342900">
              <a:lnSpc>
                <a:spcPct val="80000"/>
              </a:lnSpc>
              <a:buFont typeface="Arial"/>
              <a:buChar char="•"/>
              <a:defRPr/>
            </a:pPr>
            <a:r>
              <a:rPr lang="en-US" sz="2000" dirty="0" smtClean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New Ontario Student Loan Rehabilitation Program</a:t>
            </a:r>
            <a:endParaRPr lang="en-US" sz="2000" dirty="0">
              <a:solidFill>
                <a:prstClr val="black"/>
              </a:solidFill>
              <a:ea typeface="ＭＳ Ｐゴシック" pitchFamily="-65" charset="-128"/>
              <a:cs typeface="+mn-cs"/>
            </a:endParaRPr>
          </a:p>
          <a:p>
            <a:pPr marL="342900" lvl="0" indent="-342900">
              <a:lnSpc>
                <a:spcPct val="80000"/>
              </a:lnSpc>
              <a:buFont typeface="Arial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ea typeface="ＭＳ Ｐゴシック" pitchFamily="-65" charset="-128"/>
                <a:cs typeface="+mn-cs"/>
              </a:rPr>
              <a:t>Repayment Calculator on the CanLearn website, </a:t>
            </a:r>
            <a:r>
              <a:rPr lang="en-US" sz="2000" dirty="0">
                <a:solidFill>
                  <a:prstClr val="black"/>
                </a:solidFill>
                <a:ea typeface="ＭＳ Ｐゴシック" pitchFamily="-65" charset="-128"/>
                <a:cs typeface="+mn-cs"/>
                <a:hlinkClick r:id="rId2"/>
              </a:rPr>
              <a:t>www.canlearn.ca</a:t>
            </a:r>
            <a:endParaRPr lang="en-US" sz="1600" dirty="0">
              <a:solidFill>
                <a:prstClr val="black"/>
              </a:solidFill>
              <a:ea typeface="ＭＳ Ｐゴシック" pitchFamily="-65" charset="-128"/>
              <a:cs typeface="+mn-cs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163" y="4374931"/>
            <a:ext cx="4150562" cy="1581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7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+mn-lt"/>
              </a:rPr>
              <a:t>Financial Aid Services at Fanshawe College</a:t>
            </a:r>
            <a:endParaRPr lang="en-US" sz="24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u="sng" dirty="0" smtClean="0">
                <a:latin typeface="+mn-lt"/>
              </a:rPr>
              <a:t>Bursaries </a:t>
            </a:r>
          </a:p>
          <a:p>
            <a:r>
              <a:rPr lang="en-US" sz="1700" dirty="0" smtClean="0">
                <a:latin typeface="+mn-lt"/>
              </a:rPr>
              <a:t>A bursary is a non-repayable award where assessment is based on demonstrated financial need. Other criteria may also be considered.</a:t>
            </a:r>
          </a:p>
          <a:p>
            <a:endParaRPr lang="en-US" sz="1700" dirty="0">
              <a:latin typeface="+mn-lt"/>
            </a:endParaRPr>
          </a:p>
          <a:p>
            <a:r>
              <a:rPr lang="en-US" sz="1700" u="sng" dirty="0" smtClean="0">
                <a:latin typeface="+mn-lt"/>
              </a:rPr>
              <a:t>Financial Aid Bursaries for full-time students</a:t>
            </a:r>
            <a:r>
              <a:rPr lang="en-US" sz="1700" dirty="0" smtClean="0">
                <a:latin typeface="+mn-lt"/>
              </a:rPr>
              <a:t>:</a:t>
            </a:r>
          </a:p>
          <a:p>
            <a:endParaRPr lang="en-US" sz="17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+mn-lt"/>
              </a:rPr>
              <a:t>Entrance Bursary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n-lt"/>
              </a:rPr>
              <a:t>Fanshawe College Student Assistance Bursary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+mn-lt"/>
              </a:rPr>
              <a:t>Part-time Work Study and Summer Work Study</a:t>
            </a:r>
            <a:endParaRPr lang="en-US" sz="1700" dirty="0">
              <a:latin typeface="+mn-lt"/>
            </a:endParaRPr>
          </a:p>
          <a:p>
            <a:r>
              <a:rPr lang="en-US" sz="1700" dirty="0" smtClean="0">
                <a:latin typeface="+mn-lt"/>
              </a:rPr>
              <a:t>Online application </a:t>
            </a:r>
            <a:r>
              <a:rPr lang="en-US" sz="1700" dirty="0" smtClean="0">
                <a:latin typeface="+mn-lt"/>
                <a:hlinkClick r:id="rId2"/>
              </a:rPr>
              <a:t>http</a:t>
            </a:r>
            <a:r>
              <a:rPr lang="en-US" sz="1700" dirty="0">
                <a:latin typeface="+mn-lt"/>
                <a:hlinkClick r:id="rId2"/>
              </a:rPr>
              <a:t>://</a:t>
            </a:r>
            <a:r>
              <a:rPr lang="en-US" sz="1700" dirty="0" smtClean="0">
                <a:latin typeface="+mn-lt"/>
                <a:hlinkClick r:id="rId2"/>
              </a:rPr>
              <a:t>www.fanshawec.ca/admissions/financial-aid</a:t>
            </a:r>
            <a:endParaRPr lang="en-US" sz="1700" dirty="0" smtClean="0">
              <a:latin typeface="+mn-lt"/>
            </a:endParaRPr>
          </a:p>
          <a:p>
            <a:endParaRPr lang="en-US" sz="1700" u="sng" dirty="0">
              <a:latin typeface="+mn-lt"/>
            </a:endParaRPr>
          </a:p>
          <a:p>
            <a:r>
              <a:rPr lang="en-US" sz="1700" u="sng" dirty="0" smtClean="0">
                <a:latin typeface="+mn-lt"/>
              </a:rPr>
              <a:t>Student Awards Bursaries for full-time students:</a:t>
            </a:r>
          </a:p>
          <a:p>
            <a:endParaRPr lang="en-US" sz="1700" u="sng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+mn-lt"/>
              </a:rPr>
              <a:t>First Generation Bursary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+mn-lt"/>
              </a:rPr>
              <a:t>Aboriginal Post Secondary Education Training Bursary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+mn-lt"/>
              </a:rPr>
              <a:t>Dozens more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700" dirty="0">
              <a:latin typeface="+mn-lt"/>
            </a:endParaRPr>
          </a:p>
          <a:p>
            <a:r>
              <a:rPr lang="en-US" sz="1700" u="sng" dirty="0" smtClean="0">
                <a:latin typeface="+mn-lt"/>
              </a:rPr>
              <a:t>Awards &amp; Scholarships for full-time students:</a:t>
            </a:r>
          </a:p>
          <a:p>
            <a:endParaRPr lang="en-US" sz="17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+mn-lt"/>
              </a:rPr>
              <a:t>Online application at fanshawec.ca/FAN</a:t>
            </a:r>
            <a:endParaRPr lang="en-US" sz="1700" dirty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1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+mj-lt"/>
              </a:rPr>
              <a:t>Part-time OSAP Assistance</a:t>
            </a:r>
            <a:endParaRPr lang="en-US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altLang="en-US" sz="15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Government funded assistance to </a:t>
            </a:r>
            <a:r>
              <a:rPr lang="en-US" altLang="en-US" sz="1500" u="sng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help with education </a:t>
            </a:r>
            <a:r>
              <a:rPr lang="en-US" altLang="en-US" sz="1500" u="sng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costs only</a:t>
            </a:r>
          </a:p>
          <a:p>
            <a:endParaRPr lang="en-US" altLang="en-US" sz="15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r>
              <a:rPr lang="en-US" altLang="en-US" sz="15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Who is eligible to apply:</a:t>
            </a:r>
          </a:p>
          <a:p>
            <a:endParaRPr lang="en-US" sz="15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latin typeface="+mn-lt"/>
              </a:rPr>
              <a:t>a student must be a Canadian citizen, a </a:t>
            </a:r>
            <a:r>
              <a:rPr lang="en-US" sz="1500" dirty="0" smtClean="0">
                <a:latin typeface="+mn-lt"/>
              </a:rPr>
              <a:t>Permanent </a:t>
            </a:r>
            <a:r>
              <a:rPr lang="en-US" sz="1500" dirty="0">
                <a:latin typeface="+mn-lt"/>
              </a:rPr>
              <a:t>Resident, or a Protected </a:t>
            </a:r>
            <a:r>
              <a:rPr lang="en-US" sz="1500" dirty="0" smtClean="0">
                <a:latin typeface="+mn-lt"/>
              </a:rPr>
              <a:t>Person</a:t>
            </a:r>
          </a:p>
          <a:p>
            <a:endParaRPr lang="en-US" sz="15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latin typeface="+mn-lt"/>
              </a:rPr>
              <a:t>Students </a:t>
            </a:r>
            <a:r>
              <a:rPr lang="en-US" sz="1500" dirty="0" smtClean="0">
                <a:latin typeface="+mn-lt"/>
              </a:rPr>
              <a:t>must submit </a:t>
            </a:r>
            <a:r>
              <a:rPr lang="en-US" sz="1500" dirty="0">
                <a:latin typeface="+mn-lt"/>
              </a:rPr>
              <a:t>their </a:t>
            </a:r>
            <a:r>
              <a:rPr lang="en-US" sz="1500" dirty="0" smtClean="0">
                <a:latin typeface="+mn-lt"/>
              </a:rPr>
              <a:t>part-time </a:t>
            </a:r>
            <a:r>
              <a:rPr lang="en-US" sz="1500" dirty="0">
                <a:latin typeface="+mn-lt"/>
              </a:rPr>
              <a:t>funding </a:t>
            </a:r>
            <a:r>
              <a:rPr lang="en-US" sz="1500" dirty="0" smtClean="0">
                <a:latin typeface="+mn-lt"/>
              </a:rPr>
              <a:t>application </a:t>
            </a:r>
            <a:r>
              <a:rPr lang="en-US" sz="1500" dirty="0">
                <a:latin typeface="+mn-lt"/>
              </a:rPr>
              <a:t>to the province where </a:t>
            </a:r>
          </a:p>
          <a:p>
            <a:r>
              <a:rPr lang="en-US" sz="1500" dirty="0">
                <a:latin typeface="+mn-lt"/>
              </a:rPr>
              <a:t> </a:t>
            </a:r>
            <a:r>
              <a:rPr lang="en-US" sz="1500" dirty="0" smtClean="0">
                <a:latin typeface="+mn-lt"/>
              </a:rPr>
              <a:t>      they </a:t>
            </a:r>
            <a:r>
              <a:rPr lang="en-US" sz="1500" dirty="0">
                <a:latin typeface="+mn-lt"/>
              </a:rPr>
              <a:t>are residing when they are in </a:t>
            </a:r>
            <a:r>
              <a:rPr lang="en-US" sz="1500" dirty="0" smtClean="0">
                <a:latin typeface="+mn-lt"/>
              </a:rPr>
              <a:t>part-time studies</a:t>
            </a:r>
          </a:p>
          <a:p>
            <a:endParaRPr lang="en-US" sz="15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latin typeface="+mn-lt"/>
              </a:rPr>
              <a:t>A student enrolled in a program or course(s) of study that </a:t>
            </a:r>
            <a:r>
              <a:rPr lang="en-US" sz="1500" dirty="0" smtClean="0">
                <a:latin typeface="+mn-lt"/>
              </a:rPr>
              <a:t>is between </a:t>
            </a:r>
            <a:r>
              <a:rPr lang="en-US" sz="1500" dirty="0">
                <a:latin typeface="+mn-lt"/>
              </a:rPr>
              <a:t>20% and </a:t>
            </a:r>
            <a:r>
              <a:rPr lang="en-US" sz="1500" dirty="0" smtClean="0">
                <a:latin typeface="+mn-lt"/>
              </a:rPr>
              <a:t>59</a:t>
            </a:r>
            <a:r>
              <a:rPr lang="en-US" sz="1500" dirty="0">
                <a:latin typeface="+mn-lt"/>
              </a:rPr>
              <a:t>% of a full course load</a:t>
            </a:r>
          </a:p>
          <a:p>
            <a:endParaRPr lang="en-US" sz="1400" dirty="0" smtClean="0">
              <a:latin typeface="+mn-lt"/>
            </a:endParaRPr>
          </a:p>
          <a:p>
            <a:r>
              <a:rPr lang="en-US" altLang="en-US" sz="14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	</a:t>
            </a:r>
            <a:r>
              <a:rPr lang="en-US" altLang="en-US" sz="14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Note, a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student with a permanent disability who is enrolled in 40% to 59% of a full </a:t>
            </a:r>
            <a:r>
              <a:rPr lang="en-US" sz="1400" dirty="0" smtClean="0">
                <a:latin typeface="+mn-lt"/>
              </a:rPr>
              <a:t>course 	load </a:t>
            </a:r>
            <a:r>
              <a:rPr lang="en-US" sz="1400" dirty="0">
                <a:latin typeface="+mn-lt"/>
              </a:rPr>
              <a:t>has the option of applying for either </a:t>
            </a:r>
            <a:r>
              <a:rPr lang="en-US" sz="1400" dirty="0" smtClean="0">
                <a:latin typeface="+mn-lt"/>
              </a:rPr>
              <a:t>part-time OSAP or </a:t>
            </a:r>
            <a:r>
              <a:rPr lang="en-US" sz="1400" dirty="0">
                <a:latin typeface="+mn-lt"/>
              </a:rPr>
              <a:t>for </a:t>
            </a:r>
            <a:r>
              <a:rPr lang="en-US" sz="1400" dirty="0" smtClean="0">
                <a:latin typeface="+mn-lt"/>
              </a:rPr>
              <a:t> full-time OSAP for funding.</a:t>
            </a:r>
            <a:endParaRPr lang="en-US" sz="1400" dirty="0">
              <a:latin typeface="+mn-lt"/>
            </a:endParaRPr>
          </a:p>
          <a:p>
            <a:endParaRPr lang="en-US" sz="150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5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Planning </a:t>
            </a:r>
            <a:r>
              <a:rPr lang="en-US" altLang="en-US" sz="15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to enroll in an approved program that is at least </a:t>
            </a:r>
            <a:r>
              <a:rPr lang="en-US" altLang="en-US" sz="15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4 </a:t>
            </a:r>
            <a:r>
              <a:rPr lang="en-US" altLang="en-US" sz="15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weeks long, at an approved post-secondary institution – must lead to a degree, diploma or certificate</a:t>
            </a:r>
          </a:p>
          <a:p>
            <a:endParaRPr lang="en-US" altLang="en-US" sz="15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5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Satisfactory </a:t>
            </a:r>
            <a:r>
              <a:rPr lang="en-US" altLang="en-US" sz="15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academic </a:t>
            </a:r>
            <a:r>
              <a:rPr lang="en-US" altLang="en-US" sz="15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progress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15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r>
              <a:rPr lang="en-US" altLang="en-US" sz="1600" dirty="0" smtClean="0">
                <a:solidFill>
                  <a:srgbClr val="000000"/>
                </a:solidFill>
                <a:ea typeface="MS PGothic" pitchFamily="34" charset="-128"/>
              </a:rPr>
              <a:t>Online or paper application </a:t>
            </a:r>
            <a:r>
              <a:rPr lang="en-US" altLang="en-US" sz="1600" dirty="0">
                <a:solidFill>
                  <a:srgbClr val="000000"/>
                </a:solidFill>
                <a:ea typeface="MS PGothic" pitchFamily="34" charset="-128"/>
                <a:hlinkClick r:id="rId2"/>
              </a:rPr>
              <a:t>www.osap.gov.on.ca</a:t>
            </a:r>
            <a:endParaRPr lang="en-US" altLang="en-US" sz="1600" dirty="0">
              <a:solidFill>
                <a:srgbClr val="000000"/>
              </a:solidFill>
              <a:ea typeface="MS PGothic" pitchFamily="34" charset="-128"/>
            </a:endParaRPr>
          </a:p>
          <a:p>
            <a:endParaRPr lang="en-US" altLang="en-US" sz="1600" dirty="0">
              <a:solidFill>
                <a:srgbClr val="000000"/>
              </a:solidFill>
              <a:ea typeface="MS PGothic" pitchFamily="34" charset="-128"/>
            </a:endParaRPr>
          </a:p>
          <a:p>
            <a:endParaRPr lang="en-US" altLang="en-US" sz="1500" dirty="0" smtClean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7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97624" y="783107"/>
            <a:ext cx="7710394" cy="485494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+mj-lt"/>
              </a:rPr>
              <a:t>Part-time OSAP funding considered with one application</a:t>
            </a:r>
            <a:endParaRPr lang="en-US" sz="24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97624" y="1434139"/>
            <a:ext cx="7710394" cy="464063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Canada Study Grant for Part-time Students with Dependents</a:t>
            </a:r>
          </a:p>
          <a:p>
            <a:endParaRPr lang="en-US" sz="14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Canada Student Grant for Part-time Studies</a:t>
            </a:r>
          </a:p>
          <a:p>
            <a:endParaRPr lang="en-US" sz="14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Ontario Part-time Grant</a:t>
            </a:r>
          </a:p>
          <a:p>
            <a:endParaRPr lang="en-US" sz="14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Part-time Canada Student Loan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Canada Student Grant for Persons with Permanent Disabilities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>
              <a:lnSpc>
                <a:spcPct val="80000"/>
              </a:lnSpc>
              <a:defRPr/>
            </a:pPr>
            <a:r>
              <a:rPr lang="en-US" sz="1400" b="1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Require a Separate Application</a:t>
            </a:r>
            <a:r>
              <a:rPr lang="en-US" sz="1400" b="1" dirty="0" smtClean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1400" b="1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lnSpc>
                <a:spcPct val="80000"/>
              </a:lnSpc>
              <a:buFont typeface="Arial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Ontario Bursary </a:t>
            </a:r>
            <a:r>
              <a:rPr lang="en-US" sz="1400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for Students with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Disabilities</a:t>
            </a:r>
          </a:p>
          <a:p>
            <a:pPr>
              <a:lnSpc>
                <a:spcPct val="80000"/>
              </a:lnSpc>
              <a:defRPr/>
            </a:pPr>
            <a:endParaRPr lang="en-US" sz="1400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lnSpc>
                <a:spcPct val="80000"/>
              </a:lnSpc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Canada Student Grant for Services and Equipment for Persons with Permanent Disabilities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400" dirty="0" smtClean="0">
              <a:latin typeface="+mn-lt"/>
            </a:endParaRPr>
          </a:p>
          <a:p>
            <a:endParaRPr lang="en-US" sz="1400" dirty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0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2900" y="433389"/>
            <a:ext cx="7710394" cy="83521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Financial Aid </a:t>
            </a:r>
            <a:r>
              <a:rPr lang="en-US" sz="4000" dirty="0" smtClean="0"/>
              <a:t>Services- Part-time Studies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78928" y="1481435"/>
            <a:ext cx="7710394" cy="4640634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+mn-lt"/>
              </a:rPr>
              <a:t>Continuing Education offers courses for many Post-Secondary programs. </a:t>
            </a:r>
            <a:r>
              <a:rPr lang="en-US" sz="2000" dirty="0" smtClean="0">
                <a:latin typeface="+mn-lt"/>
              </a:rPr>
              <a:t>(Students </a:t>
            </a:r>
            <a:r>
              <a:rPr lang="en-US" sz="2000" dirty="0" smtClean="0">
                <a:latin typeface="+mn-lt"/>
              </a:rPr>
              <a:t>may also take courses on a part-time basis through day school program with permission from </a:t>
            </a:r>
            <a:r>
              <a:rPr lang="en-US" sz="2000" dirty="0" smtClean="0">
                <a:latin typeface="+mn-lt"/>
              </a:rPr>
              <a:t>division).</a:t>
            </a:r>
            <a:endParaRPr lang="en-US" sz="2000" dirty="0" smtClean="0">
              <a:latin typeface="+mn-lt"/>
            </a:endParaRPr>
          </a:p>
          <a:p>
            <a:endParaRPr lang="en-US" sz="200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Autism and Behavioural Science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Business – Accounting, Finance, Human Resources, Marketing, Payroll and Bookkeeping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Child and Youth Worker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Developmental Service Worker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Early Childhood 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Personal Support Worker</a:t>
            </a:r>
          </a:p>
          <a:p>
            <a:endParaRPr lang="en-US" sz="2000" dirty="0">
              <a:latin typeface="+mn-lt"/>
            </a:endParaRP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3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000" dirty="0" smtClean="0">
                <a:latin typeface="+mj-lt"/>
              </a:rPr>
              <a:t>Fanshawe College Student Assistance Bursary for Part-time Studies &amp; Continuing Education</a:t>
            </a:r>
            <a:endParaRPr lang="en-US" sz="2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42900" y="918883"/>
            <a:ext cx="7710394" cy="5347910"/>
          </a:xfrm>
        </p:spPr>
        <p:txBody>
          <a:bodyPr>
            <a:normAutofit/>
          </a:bodyPr>
          <a:lstStyle/>
          <a:p>
            <a:endParaRPr lang="en-US" sz="1600" dirty="0" smtClean="0">
              <a:latin typeface="+mn-lt"/>
            </a:endParaRPr>
          </a:p>
          <a:p>
            <a:r>
              <a:rPr lang="en-US" sz="1400" dirty="0" smtClean="0">
                <a:latin typeface="+mn-lt"/>
              </a:rPr>
              <a:t>The purpose of this bursary is to assist students who have </a:t>
            </a:r>
            <a:r>
              <a:rPr lang="en-US" sz="1400" u="sng" dirty="0" smtClean="0">
                <a:latin typeface="+mn-lt"/>
              </a:rPr>
              <a:t>low family income and resources</a:t>
            </a:r>
            <a:r>
              <a:rPr lang="en-US" sz="1400" dirty="0" smtClean="0">
                <a:latin typeface="+mn-lt"/>
              </a:rPr>
              <a:t>, and are pursuing their degree, diploma or certificate on a </a:t>
            </a:r>
            <a:r>
              <a:rPr lang="en-US" sz="1400" u="sng" dirty="0" smtClean="0">
                <a:latin typeface="+mn-lt"/>
              </a:rPr>
              <a:t>part-time basis </a:t>
            </a:r>
            <a:r>
              <a:rPr lang="en-US" sz="1400" dirty="0" smtClean="0">
                <a:latin typeface="+mn-lt"/>
              </a:rPr>
              <a:t>with the cost of tuition fees and books. </a:t>
            </a:r>
            <a:r>
              <a:rPr lang="en-US" sz="1400" dirty="0">
                <a:latin typeface="+mn-lt"/>
              </a:rPr>
              <a:t>Applications are considered on a first-come/first-served basis as limited funding is available</a:t>
            </a:r>
            <a:r>
              <a:rPr lang="en-US" sz="1400" dirty="0" smtClean="0">
                <a:latin typeface="+mn-lt"/>
              </a:rPr>
              <a:t>.</a:t>
            </a:r>
          </a:p>
          <a:p>
            <a:endParaRPr lang="en-US" sz="1400" dirty="0">
              <a:latin typeface="+mn-lt"/>
            </a:endParaRPr>
          </a:p>
          <a:p>
            <a:r>
              <a:rPr lang="en-US" sz="1400" dirty="0" smtClean="0">
                <a:latin typeface="+mn-lt"/>
              </a:rPr>
              <a:t>Paper application available </a:t>
            </a:r>
            <a:r>
              <a:rPr lang="en-US" sz="1400" dirty="0">
                <a:latin typeface="+mn-lt"/>
              </a:rPr>
              <a:t>for download </a:t>
            </a:r>
            <a:r>
              <a:rPr lang="en-US" sz="1400" dirty="0" smtClean="0">
                <a:latin typeface="+mn-lt"/>
                <a:hlinkClick r:id="rId2"/>
              </a:rPr>
              <a:t>www.fanshawec.ca/financialaid</a:t>
            </a:r>
            <a:endParaRPr lang="en-US" sz="1400" dirty="0" smtClean="0">
              <a:latin typeface="+mn-lt"/>
            </a:endParaRPr>
          </a:p>
          <a:p>
            <a:endParaRPr lang="en-US" sz="14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You may receive funding to complete one certificate, diploma or degree program only.</a:t>
            </a:r>
          </a:p>
          <a:p>
            <a:r>
              <a:rPr lang="en-US" sz="1200" dirty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      Maximum bursary assistance available per academic year is $2500, for a total of four academic        </a:t>
            </a:r>
          </a:p>
          <a:p>
            <a:r>
              <a:rPr lang="en-US" sz="1200" dirty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      years.  </a:t>
            </a:r>
          </a:p>
          <a:p>
            <a:endParaRPr lang="en-US" sz="1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Must be a Canadian Citizen, Permanent Resident or Protected Person</a:t>
            </a:r>
          </a:p>
          <a:p>
            <a:endParaRPr lang="en-US" sz="12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Registered in graded, Ministry approved course(s) and have explored and been deemed ineligible for any other type of government financial assistance.  Courses must be required to complete a Fanshawe College degree, diploma or certificate. Courses that are part of Professional Associations, In-A-Day format or general in nature are not eligible.</a:t>
            </a:r>
          </a:p>
          <a:p>
            <a:endParaRPr lang="en-US" sz="12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Funding received through this bursary is taxable.  If you receive this bursary, the college will issue you a T4A in February indicating the total amount of bursary assistance received.</a:t>
            </a:r>
          </a:p>
          <a:p>
            <a:endParaRPr lang="en-US" sz="1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One paper application for both Continuing Education Bursaries administered by Financial Aid Services and Student Awards.</a:t>
            </a:r>
          </a:p>
          <a:p>
            <a:endParaRPr lang="en-US" sz="1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All applications are submitted to Financial Aid Services first.  Applications maybe referred to Student Awards in the event that student’s educational costs are not met.</a:t>
            </a:r>
          </a:p>
          <a:p>
            <a:endParaRPr lang="en-US" sz="1200" dirty="0">
              <a:latin typeface="+mn-lt"/>
            </a:endParaRPr>
          </a:p>
          <a:p>
            <a:endParaRPr lang="en-US" sz="1200" dirty="0" smtClean="0">
              <a:latin typeface="+mn-lt"/>
            </a:endParaRPr>
          </a:p>
          <a:p>
            <a:endParaRPr lang="en-US" sz="1600" dirty="0" smtClean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249" y="5071460"/>
            <a:ext cx="4514850" cy="1066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50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+mn-lt"/>
              </a:rPr>
              <a:t>Student Awards</a:t>
            </a:r>
            <a:endParaRPr lang="en-US" sz="32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j-lt"/>
              </a:rPr>
              <a:t>Fanshawe College Continuing Education Bursary</a:t>
            </a:r>
          </a:p>
          <a:p>
            <a:endParaRPr lang="en-US" sz="16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Students must apply first to the Fanshawe College Student Assistance Bursary for Part-time Studies &amp; Continuing Education through Financial Aid Services in E2020.</a:t>
            </a:r>
          </a:p>
          <a:p>
            <a:endParaRPr lang="en-US" sz="16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Available to students who are registering in a Continuing Education credit course; which is part of a certificate or diploma program and for which is not eligible for any other financial assistance program funding</a:t>
            </a:r>
          </a:p>
          <a:p>
            <a:endParaRPr lang="en-US" sz="16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General Interest courses are not funded through this bursary</a:t>
            </a:r>
          </a:p>
          <a:p>
            <a:endParaRPr lang="en-US" sz="16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Applications must be submitted at least 2 weeks prior to the start of class</a:t>
            </a:r>
          </a:p>
          <a:p>
            <a:endParaRPr lang="en-US" sz="16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Bursary assistance through the Student Awards Office is only available for a maximum of $300 if a student is taking up to 3 courses and a maximum of $750 if the student is taking 4 or more courses.  Bursary assistance is only used for tuition, and does not cover the cost of books, supplies or living expenses.</a:t>
            </a:r>
          </a:p>
          <a:p>
            <a:endParaRPr lang="en-US" sz="16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Students will be notified by email once a decision has been made.</a:t>
            </a:r>
            <a:endParaRPr lang="en-US" sz="1600" dirty="0"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0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dirty="0" smtClean="0"/>
              <a:t>Student Awards – Awards for Part-time Students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42900" y="918883"/>
            <a:ext cx="7710394" cy="4990352"/>
          </a:xfrm>
        </p:spPr>
        <p:txBody>
          <a:bodyPr>
            <a:normAutofit lnSpcReduction="10000"/>
          </a:bodyPr>
          <a:lstStyle/>
          <a:p>
            <a:r>
              <a:rPr lang="en-US" sz="1400" b="1" dirty="0" smtClean="0">
                <a:latin typeface="+mn-lt"/>
              </a:rPr>
              <a:t>W</a:t>
            </a:r>
            <a:r>
              <a:rPr lang="en-US" sz="1400" b="1" dirty="0">
                <a:latin typeface="+mn-lt"/>
              </a:rPr>
              <a:t>. J. </a:t>
            </a:r>
            <a:r>
              <a:rPr lang="en-US" sz="1400" b="1" dirty="0" err="1">
                <a:latin typeface="+mn-lt"/>
              </a:rPr>
              <a:t>Pillsworth</a:t>
            </a:r>
            <a:r>
              <a:rPr lang="en-US" sz="1400" b="1" dirty="0">
                <a:latin typeface="+mn-lt"/>
              </a:rPr>
              <a:t> Award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Maintained </a:t>
            </a:r>
            <a:r>
              <a:rPr lang="en-US" sz="1200" dirty="0">
                <a:latin typeface="+mn-lt"/>
              </a:rPr>
              <a:t>a minimum 3.5 GPA (cumulative)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Demonstrated increased motivation and interest in achievement of career goals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At time of award, students will have completed one of the eligible Fanshawe College certificate or diploma programs with the majority (at least 50%) of credits completed through Continuing Education </a:t>
            </a:r>
            <a:r>
              <a:rPr lang="en-US" sz="1200" dirty="0" smtClean="0">
                <a:latin typeface="+mn-lt"/>
              </a:rPr>
              <a:t>courses</a:t>
            </a:r>
          </a:p>
          <a:p>
            <a:r>
              <a:rPr lang="en-US" sz="1200" u="sng" dirty="0" smtClean="0">
                <a:latin typeface="+mn-lt"/>
              </a:rPr>
              <a:t>Supplemental </a:t>
            </a:r>
            <a:r>
              <a:rPr lang="en-US" sz="1200" u="sng" dirty="0">
                <a:latin typeface="+mn-lt"/>
              </a:rPr>
              <a:t>Questions (Essay Required):</a:t>
            </a:r>
            <a:endParaRPr lang="en-US" sz="1200" dirty="0">
              <a:latin typeface="+mn-lt"/>
            </a:endParaRPr>
          </a:p>
          <a:p>
            <a:pPr lvl="0"/>
            <a:r>
              <a:rPr lang="en-US" sz="1200" dirty="0" smtClean="0">
                <a:latin typeface="+mn-lt"/>
              </a:rPr>
              <a:t>Please </a:t>
            </a:r>
            <a:r>
              <a:rPr lang="en-US" sz="1200" dirty="0">
                <a:latin typeface="+mn-lt"/>
              </a:rPr>
              <a:t>provide detailed information regarding your </a:t>
            </a:r>
            <a:r>
              <a:rPr lang="en-US" sz="1200" dirty="0" smtClean="0">
                <a:latin typeface="+mn-lt"/>
              </a:rPr>
              <a:t>academic </a:t>
            </a:r>
            <a:r>
              <a:rPr lang="en-US" sz="1200" dirty="0">
                <a:latin typeface="+mn-lt"/>
              </a:rPr>
              <a:t>achievement, motivation, and interest in </a:t>
            </a:r>
            <a:r>
              <a:rPr lang="en-US" sz="1200" dirty="0" smtClean="0">
                <a:latin typeface="+mn-lt"/>
              </a:rPr>
              <a:t>achievement </a:t>
            </a:r>
            <a:r>
              <a:rPr lang="en-US" sz="1200" dirty="0">
                <a:latin typeface="+mn-lt"/>
              </a:rPr>
              <a:t>of career goals throughout your Continuing </a:t>
            </a:r>
            <a:r>
              <a:rPr lang="en-US" sz="1200" dirty="0" smtClean="0">
                <a:latin typeface="+mn-lt"/>
              </a:rPr>
              <a:t>Education </a:t>
            </a:r>
            <a:r>
              <a:rPr lang="en-US" sz="1200" dirty="0">
                <a:latin typeface="+mn-lt"/>
              </a:rPr>
              <a:t>studies. (Minimum 250 words</a:t>
            </a:r>
            <a:r>
              <a:rPr lang="en-US" sz="1200" dirty="0" smtClean="0">
                <a:latin typeface="+mn-lt"/>
              </a:rPr>
              <a:t>).</a:t>
            </a:r>
          </a:p>
          <a:p>
            <a:endParaRPr lang="en-US" sz="1400" dirty="0" smtClean="0">
              <a:latin typeface="+mn-lt"/>
            </a:endParaRPr>
          </a:p>
          <a:p>
            <a:pPr lvl="0"/>
            <a:r>
              <a:rPr lang="en-US" sz="1400" b="1" dirty="0">
                <a:latin typeface="+mn-lt"/>
              </a:rPr>
              <a:t>Fanshawe College Alumni Association </a:t>
            </a:r>
            <a:r>
              <a:rPr lang="en-US" sz="1400" b="1" dirty="0" smtClean="0">
                <a:latin typeface="+mn-lt"/>
              </a:rPr>
              <a:t>Continuing Education Award</a:t>
            </a:r>
          </a:p>
          <a:p>
            <a:pPr lvl="0"/>
            <a:r>
              <a:rPr lang="en-US" sz="1200" dirty="0" smtClean="0">
                <a:latin typeface="+mn-lt"/>
              </a:rPr>
              <a:t>Alumni</a:t>
            </a:r>
            <a:r>
              <a:rPr lang="en-US" sz="1400" b="1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members </a:t>
            </a:r>
            <a:r>
              <a:rPr lang="en-US" sz="1200" dirty="0">
                <a:latin typeface="+mn-lt"/>
              </a:rPr>
              <a:t>who have returned to Fanshawe College to obtain an additional diploma or certificate through Continuing Education studies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Maintained a minimum 2.0 GPA (cumulative)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Has overcome obstacles or hardships in order to obtain an additional diploma or certificate</a:t>
            </a:r>
          </a:p>
          <a:p>
            <a:r>
              <a:rPr lang="en-US" sz="1200" u="sng" dirty="0" smtClean="0">
                <a:latin typeface="+mn-lt"/>
              </a:rPr>
              <a:t>Supplemental </a:t>
            </a:r>
            <a:r>
              <a:rPr lang="en-US" sz="1200" u="sng" dirty="0">
                <a:latin typeface="+mn-lt"/>
              </a:rPr>
              <a:t>Questions (Essay Required):</a:t>
            </a:r>
          </a:p>
          <a:p>
            <a:pPr marL="457200" lvl="0" indent="-457200">
              <a:buAutoNum type="arabicPeriod"/>
            </a:pPr>
            <a:r>
              <a:rPr lang="en-US" sz="1200" dirty="0" smtClean="0">
                <a:latin typeface="+mn-lt"/>
              </a:rPr>
              <a:t>What </a:t>
            </a:r>
            <a:r>
              <a:rPr lang="en-US" sz="1200" dirty="0">
                <a:latin typeface="+mn-lt"/>
              </a:rPr>
              <a:t>obstacles/hardships did you encounter while obtaining your additional diploma or certificate through Continuing Education study at Fanshawe College? (Minimum 250 words).</a:t>
            </a:r>
          </a:p>
          <a:p>
            <a:pPr lvl="0"/>
            <a:r>
              <a:rPr lang="en-US" sz="1200" dirty="0">
                <a:latin typeface="+mn-lt"/>
              </a:rPr>
              <a:t>2. 	How did you overcome these obstacles/hardships? (Minimum 250 </a:t>
            </a:r>
            <a:r>
              <a:rPr lang="en-US" sz="1200" dirty="0" smtClean="0">
                <a:latin typeface="+mn-lt"/>
              </a:rPr>
              <a:t>words</a:t>
            </a:r>
            <a:r>
              <a:rPr lang="en-US" sz="1200" dirty="0">
                <a:latin typeface="+mn-lt"/>
              </a:rPr>
              <a:t>).</a:t>
            </a:r>
          </a:p>
          <a:p>
            <a:pPr lvl="0"/>
            <a:r>
              <a:rPr lang="en-US" sz="1200" dirty="0">
                <a:latin typeface="+mn-lt"/>
              </a:rPr>
              <a:t>3. 	What benefits have resulted from your obtaining an </a:t>
            </a:r>
            <a:r>
              <a:rPr lang="en-US" sz="1200" dirty="0" smtClean="0">
                <a:latin typeface="+mn-lt"/>
              </a:rPr>
              <a:t>additional diploma </a:t>
            </a:r>
            <a:r>
              <a:rPr lang="en-US" sz="1200" dirty="0">
                <a:latin typeface="+mn-lt"/>
              </a:rPr>
              <a:t>or certificate? (Minimum 250 words).</a:t>
            </a:r>
          </a:p>
          <a:p>
            <a:endParaRPr lang="en-US" sz="1200" dirty="0" smtClean="0">
              <a:latin typeface="+mn-lt"/>
            </a:endParaRPr>
          </a:p>
          <a:p>
            <a:r>
              <a:rPr lang="en-US" sz="1400" b="1" dirty="0">
                <a:latin typeface="+mn-lt"/>
              </a:rPr>
              <a:t>Carol Eyre Memorial Award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Graduating </a:t>
            </a:r>
            <a:r>
              <a:rPr lang="en-US" sz="1200" dirty="0">
                <a:latin typeface="+mn-lt"/>
              </a:rPr>
              <a:t>student enrolled in the Human Resources Management certificate program (through Fanshawe College Continuing Education), or full-time in the Human Resources Management diploma program (through the Lawrence </a:t>
            </a:r>
            <a:r>
              <a:rPr lang="en-US" sz="1200" dirty="0" err="1">
                <a:latin typeface="+mn-lt"/>
              </a:rPr>
              <a:t>Kinlin</a:t>
            </a:r>
            <a:r>
              <a:rPr lang="en-US" sz="1200" dirty="0">
                <a:latin typeface="+mn-lt"/>
              </a:rPr>
              <a:t> School of Business)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Maintained a minimum 3.0 GPA (cumulative)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Demonstrates community involvement and volunteerism (preferably in fields relating to Human Resources)</a:t>
            </a:r>
          </a:p>
          <a:p>
            <a:r>
              <a:rPr lang="en-US" sz="1200" u="sng" dirty="0">
                <a:latin typeface="+mn-lt"/>
              </a:rPr>
              <a:t>Supplemental Questions (Essay Required):</a:t>
            </a:r>
            <a:endParaRPr lang="en-US" sz="1200" dirty="0">
              <a:latin typeface="+mn-lt"/>
            </a:endParaRPr>
          </a:p>
          <a:p>
            <a:pPr lvl="0"/>
            <a:r>
              <a:rPr lang="en-US" sz="1200" dirty="0">
                <a:latin typeface="+mn-lt"/>
              </a:rPr>
              <a:t>Please outline your human resources profession involvement/volunteer activity during your current program of study. In what ways have you been an advocate for the human resources profession? (Minimum 250 words).</a:t>
            </a:r>
          </a:p>
          <a:p>
            <a:endParaRPr lang="en-US" sz="1200" dirty="0" smtClean="0">
              <a:latin typeface="+mn-lt"/>
            </a:endParaRPr>
          </a:p>
          <a:p>
            <a:r>
              <a:rPr lang="en-US" sz="1400" dirty="0" smtClean="0">
                <a:latin typeface="+mn-lt"/>
              </a:rPr>
              <a:t>Students </a:t>
            </a:r>
            <a:r>
              <a:rPr lang="en-US" sz="1400" dirty="0">
                <a:latin typeface="+mn-lt"/>
              </a:rPr>
              <a:t>apply directly online </a:t>
            </a:r>
            <a:r>
              <a:rPr lang="en-US" sz="1400" u="sng" dirty="0">
                <a:latin typeface="+mn-lt"/>
                <a:hlinkClick r:id="rId2"/>
              </a:rPr>
              <a:t>www.fanshawec.ca/FAN</a:t>
            </a:r>
            <a:r>
              <a:rPr lang="en-US" sz="1400" dirty="0">
                <a:latin typeface="+mn-lt"/>
              </a:rPr>
              <a:t>.</a:t>
            </a:r>
          </a:p>
          <a:p>
            <a:pPr lvl="0"/>
            <a:endParaRPr lang="en-US" sz="1400" dirty="0">
              <a:latin typeface="+mn-lt"/>
            </a:endParaRPr>
          </a:p>
          <a:p>
            <a:pPr lvl="0"/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90326" y="918883"/>
            <a:ext cx="7710394" cy="48549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	Financial Readiness Assistance at Fanshawe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63162" y="1566510"/>
            <a:ext cx="7710394" cy="464063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Spring Open </a:t>
            </a:r>
            <a:r>
              <a:rPr lang="en-US" sz="2000" dirty="0" smtClean="0"/>
              <a:t>House (Saturday, March 28, 2015) </a:t>
            </a:r>
            <a:r>
              <a:rPr lang="en-US" sz="2000" dirty="0" smtClean="0"/>
              <a:t>information sessions and service fair</a:t>
            </a:r>
          </a:p>
          <a:p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Spring/Summer Financial </a:t>
            </a:r>
            <a:r>
              <a:rPr lang="en-US" sz="2000" dirty="0" smtClean="0"/>
              <a:t>Readiness Sessions to assist with OSAP applications, bursary applications and </a:t>
            </a:r>
            <a:r>
              <a:rPr lang="en-US" sz="2000" dirty="0" smtClean="0"/>
              <a:t>budgeting/planning </a:t>
            </a:r>
            <a:r>
              <a:rPr lang="en-US" sz="2000" dirty="0" smtClean="0">
                <a:hlinkClick r:id="rId2"/>
              </a:rPr>
              <a:t>www.fanshawec.ca/financialaid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Head start information </a:t>
            </a:r>
            <a:r>
              <a:rPr lang="en-US" sz="2000" dirty="0" smtClean="0"/>
              <a:t>sessions</a:t>
            </a:r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endParaRPr lang="en-US" sz="20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/>
              <a:t>Financial </a:t>
            </a:r>
            <a:r>
              <a:rPr lang="en-US" dirty="0" smtClean="0"/>
              <a:t>Readiness Planning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022165" y="1566510"/>
            <a:ext cx="7710394" cy="464063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Financial Consumer Agency of </a:t>
            </a:r>
            <a:r>
              <a:rPr lang="en-US" sz="2800" dirty="0" smtClean="0"/>
              <a:t>Canada</a:t>
            </a:r>
          </a:p>
          <a:p>
            <a:r>
              <a:rPr lang="en-US" sz="2800" i="1" dirty="0" smtClean="0"/>
              <a:t>	</a:t>
            </a:r>
            <a:r>
              <a:rPr lang="en-US" sz="2800" dirty="0" smtClean="0">
                <a:hlinkClick r:id="rId2"/>
              </a:rPr>
              <a:t>www.fcac-acfc.gc.ca</a:t>
            </a:r>
            <a:r>
              <a:rPr lang="en-US" sz="2800" i="1" dirty="0" smtClean="0"/>
              <a:t> </a:t>
            </a:r>
            <a:endParaRPr lang="en-US" sz="2800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Debt Free Grad</a:t>
            </a:r>
          </a:p>
          <a:p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05963" y="740815"/>
            <a:ext cx="7710394" cy="1482123"/>
          </a:xfrm>
        </p:spPr>
        <p:txBody>
          <a:bodyPr>
            <a:noAutofit/>
          </a:bodyPr>
          <a:lstStyle/>
          <a:p>
            <a:pPr algn="ctr"/>
            <a:r>
              <a:rPr lang="en-US" altLang="en-US" sz="4000" dirty="0">
                <a:solidFill>
                  <a:sysClr val="windowText" lastClr="000000"/>
                </a:solidFill>
                <a:latin typeface="Calibri"/>
              </a:rPr>
              <a:t>Getting Prepared: </a:t>
            </a:r>
            <a:br>
              <a:rPr lang="en-US" altLang="en-US" sz="4000" dirty="0">
                <a:solidFill>
                  <a:sysClr val="windowText" lastClr="000000"/>
                </a:solidFill>
                <a:latin typeface="Calibri"/>
              </a:rPr>
            </a:br>
            <a:r>
              <a:rPr lang="en-US" altLang="en-US" sz="4000" dirty="0">
                <a:solidFill>
                  <a:sysClr val="windowText" lastClr="000000"/>
                </a:solidFill>
                <a:latin typeface="Calibri"/>
              </a:rPr>
              <a:t>Create a </a:t>
            </a:r>
            <a:r>
              <a:rPr lang="en-US" altLang="en-US" sz="4000" dirty="0" smtClean="0">
                <a:solidFill>
                  <a:sysClr val="windowText" lastClr="000000"/>
                </a:solidFill>
                <a:latin typeface="Calibri"/>
              </a:rPr>
              <a:t>Budget </a:t>
            </a:r>
          </a:p>
          <a:p>
            <a:pPr algn="ctr"/>
            <a:r>
              <a:rPr lang="en-US" altLang="en-US" sz="4000" dirty="0" smtClean="0">
                <a:solidFill>
                  <a:sysClr val="windowText" lastClr="000000"/>
                </a:solidFill>
                <a:latin typeface="Calibri"/>
              </a:rPr>
              <a:t>(Balancing </a:t>
            </a:r>
            <a:r>
              <a:rPr lang="en-US" altLang="en-US" sz="4000" dirty="0" smtClean="0">
                <a:solidFill>
                  <a:sysClr val="windowText" lastClr="000000"/>
                </a:solidFill>
                <a:latin typeface="Calibri"/>
              </a:rPr>
              <a:t>Own </a:t>
            </a:r>
            <a:r>
              <a:rPr lang="en-US" altLang="en-US" sz="4000" dirty="0" smtClean="0">
                <a:solidFill>
                  <a:sysClr val="windowText" lastClr="000000"/>
                </a:solidFill>
                <a:latin typeface="Calibri"/>
              </a:rPr>
              <a:t>&amp; Family Needs)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284889" y="2057399"/>
            <a:ext cx="6330912" cy="3930140"/>
          </a:xfrm>
        </p:spPr>
        <p:txBody>
          <a:bodyPr/>
          <a:lstStyle/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en-US" sz="2400" dirty="0" smtClean="0"/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en-US" sz="2400" dirty="0" smtClean="0"/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400" dirty="0" smtClean="0"/>
              <a:t>Identify </a:t>
            </a:r>
            <a:r>
              <a:rPr lang="en-US" altLang="en-US" sz="2400" dirty="0"/>
              <a:t>all </a:t>
            </a:r>
            <a:r>
              <a:rPr lang="en-US" altLang="en-US" sz="2400" dirty="0" smtClean="0"/>
              <a:t>study period expenses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altLang="en-US" sz="2400" dirty="0"/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400" dirty="0"/>
              <a:t>Explore all sources of income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en-US" sz="2400" dirty="0"/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400" dirty="0"/>
              <a:t>Be realistic</a:t>
            </a:r>
            <a:r>
              <a:rPr lang="en-US" altLang="en-US" sz="2400" dirty="0" smtClean="0"/>
              <a:t>!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9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sz="6000" dirty="0">
                <a:solidFill>
                  <a:prstClr val="black"/>
                </a:solidFill>
                <a:latin typeface="Calibri"/>
                <a:ea typeface="ＭＳ Ｐゴシック" pitchFamily="-65" charset="-128"/>
              </a:rPr>
              <a:t>Contact Us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770169"/>
              </p:ext>
            </p:extLst>
          </p:nvPr>
        </p:nvGraphicFramePr>
        <p:xfrm>
          <a:off x="496611" y="1283843"/>
          <a:ext cx="7362498" cy="4334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81249"/>
                <a:gridCol w="3681249"/>
              </a:tblGrid>
              <a:tr h="4334639">
                <a:tc>
                  <a:txBody>
                    <a:bodyPr/>
                    <a:lstStyle/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endParaRPr lang="en-US" sz="1800" dirty="0" smtClean="0"/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endParaRPr lang="en-US" sz="1800" dirty="0" smtClean="0"/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b="1" dirty="0" smtClean="0"/>
                        <a:t>Financial Aid Office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/>
                        <a:t>Fanshawe College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/>
                        <a:t>Room E2020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/>
                        <a:t>T: 519-452-4280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/>
                        <a:t>F: 519-452-1214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>
                          <a:hlinkClick r:id="rId2"/>
                        </a:rPr>
                        <a:t>fad@fanshawec.ca</a:t>
                      </a:r>
                      <a:endParaRPr lang="en-US" sz="1800" dirty="0" smtClean="0"/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>
                          <a:hlinkClick r:id="rId3"/>
                        </a:rPr>
                        <a:t>bursaries@fanshawec.ca</a:t>
                      </a:r>
                      <a:endParaRPr lang="en-US" sz="1800" dirty="0" smtClean="0"/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dirty="0" smtClean="0">
                          <a:hlinkClick r:id="rId4"/>
                        </a:rPr>
                        <a:t>www.fanshawec.ca/financialaid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marL="0" indent="0"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sz="1800" b="1" dirty="0" smtClean="0"/>
                        <a:t>Hours of Operation: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/>
                        <a:buChar char="•"/>
                        <a:defRPr/>
                      </a:pPr>
                      <a:r>
                        <a:rPr lang="en-US" sz="1800" b="1" dirty="0" err="1" smtClean="0"/>
                        <a:t>M,T,Th,F</a:t>
                      </a:r>
                      <a:r>
                        <a:rPr lang="en-US" sz="1800" b="1" dirty="0" smtClean="0"/>
                        <a:t> -  8:30am to 4:00pm </a:t>
                      </a:r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/>
                        <a:buChar char="•"/>
                        <a:defRPr/>
                      </a:pPr>
                      <a:r>
                        <a:rPr lang="en-US" sz="1800" b="1" dirty="0" smtClean="0"/>
                        <a:t>Wed - 9:30am to 4:00pm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endParaRPr lang="en-US" sz="1800" dirty="0" smtClean="0"/>
                    </a:p>
                    <a:p>
                      <a:pPr eaLnBrk="1" fontAlgn="auto" hangingPunct="1"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endParaRPr lang="en-US" sz="1800" dirty="0" smtClean="0"/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b="1" dirty="0" smtClean="0">
                          <a:solidFill>
                            <a:srgbClr val="000000"/>
                          </a:solidFill>
                        </a:rPr>
                        <a:t>Student Awards</a:t>
                      </a: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dirty="0" smtClean="0">
                          <a:solidFill>
                            <a:srgbClr val="000000"/>
                          </a:solidFill>
                        </a:rPr>
                        <a:t>Fanshawe College</a:t>
                      </a: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dirty="0" smtClean="0">
                          <a:solidFill>
                            <a:srgbClr val="000000"/>
                          </a:solidFill>
                        </a:rPr>
                        <a:t>Room K1003</a:t>
                      </a: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dirty="0" smtClean="0">
                          <a:solidFill>
                            <a:srgbClr val="000000"/>
                          </a:solidFill>
                        </a:rPr>
                        <a:t>T: 519-452-4466</a:t>
                      </a: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dirty="0" smtClean="0">
                          <a:solidFill>
                            <a:srgbClr val="000000"/>
                          </a:solidFill>
                          <a:hlinkClick r:id="rId2"/>
                        </a:rPr>
                        <a:t>StudentAwards@fanshawec.ca </a:t>
                      </a:r>
                      <a:endParaRPr lang="en-US" altLang="en-US" sz="1800" dirty="0" smtClean="0">
                        <a:solidFill>
                          <a:srgbClr val="000000"/>
                        </a:solidFill>
                      </a:endParaRP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dirty="0" smtClean="0">
                          <a:solidFill>
                            <a:srgbClr val="000000"/>
                          </a:solidFill>
                          <a:hlinkClick r:id="rId5"/>
                        </a:rPr>
                        <a:t>www.fanshawec.ca/studentawards</a:t>
                      </a:r>
                      <a:r>
                        <a:rPr lang="en-US" altLang="en-US" sz="18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eaLnBrk="1" hangingPunct="1">
                        <a:buFont typeface="Arial" charset="0"/>
                        <a:buNone/>
                      </a:pPr>
                      <a:endParaRPr lang="en-US" altLang="en-US" sz="1800" b="1" dirty="0" smtClean="0">
                        <a:solidFill>
                          <a:srgbClr val="000000"/>
                        </a:solidFill>
                      </a:endParaRP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b="1" dirty="0" smtClean="0">
                          <a:solidFill>
                            <a:srgbClr val="000000"/>
                          </a:solidFill>
                        </a:rPr>
                        <a:t>Hours of Operation:  </a:t>
                      </a:r>
                    </a:p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n-US" altLang="en-US" sz="1800" b="1" dirty="0" smtClean="0">
                          <a:solidFill>
                            <a:srgbClr val="000000"/>
                          </a:solidFill>
                        </a:rPr>
                        <a:t>Monday to Friday 9:00 am – 4:00 pm</a:t>
                      </a:r>
                      <a:endParaRPr lang="en-US" altLang="en-US" sz="1800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22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84789" y="783107"/>
            <a:ext cx="7710394" cy="485494"/>
          </a:xfrm>
        </p:spPr>
        <p:txBody>
          <a:bodyPr/>
          <a:lstStyle/>
          <a:p>
            <a:r>
              <a:rPr lang="en-US" dirty="0" smtClean="0"/>
              <a:t>Sample Budget for Family of Four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25798" y="1812511"/>
            <a:ext cx="7919112" cy="4640634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Tuition (average – may be much higher)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	3,750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Books, Supplies					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	1,675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Rent/Mortgage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(including utilities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$1,555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x 8 months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)		$	12,440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Food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($740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x 8 months)			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	5,920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Phone							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	1,280  </a:t>
            </a: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London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City Bus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Pass (full-time students)  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free</a:t>
            </a: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Car Allowance ($345 x 8 months)							$	2,760 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Clothing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($150 x 8 months)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		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	1,200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Personal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care ($140 x 8 months)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							$    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1,120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Entertainment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($180 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x 8 months)							$    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1,440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Internet &amp; Cable											$     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1,120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Child care 												$	?</a:t>
            </a: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Miscellaneous (medical/dental)</a:t>
            </a: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						</a:t>
            </a:r>
            <a:r>
              <a:rPr lang="en-US" sz="20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	$     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Computer related expenses								$     </a:t>
            </a: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endParaRPr lang="en-US" sz="2000" b="1" dirty="0" smtClean="0">
              <a:solidFill>
                <a:prstClr val="black">
                  <a:tint val="75000"/>
                </a:prstClr>
              </a:solidFill>
              <a:latin typeface="Calibri"/>
              <a:ea typeface="ＭＳ Ｐゴシック" pitchFamily="-65" charset="-128"/>
              <a:cs typeface="+mn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000" b="1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TOTAL</a:t>
            </a:r>
            <a:r>
              <a:rPr lang="en-US" sz="2000" b="1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:													</a:t>
            </a:r>
            <a:r>
              <a:rPr lang="en-US" sz="2000" b="1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itchFamily="-65" charset="-128"/>
                <a:cs typeface="+mn-cs"/>
              </a:rPr>
              <a:t>$32,705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Calibri"/>
              <a:ea typeface="MS PGothic" pitchFamily="34" charset="-128"/>
              <a:cs typeface="+mn-cs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09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2900" y="676136"/>
            <a:ext cx="7710394" cy="485494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en-US" sz="4000" dirty="0" smtClean="0">
                <a:solidFill>
                  <a:srgbClr val="000000"/>
                </a:solidFill>
                <a:latin typeface="Calibri" pitchFamily="34" charset="0"/>
              </a:rPr>
              <a:t>Sources of Income/Resources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42899" y="1268601"/>
            <a:ext cx="8659211" cy="4640634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3000" dirty="0" smtClean="0"/>
              <a:t>Potential External Sources of Income/Resources:</a:t>
            </a:r>
          </a:p>
          <a:p>
            <a:endParaRPr lang="en-US" sz="3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	Family, partner support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RRSPs – Lifelong Learning Plan (</a:t>
            </a:r>
            <a:r>
              <a:rPr lang="en-US" sz="2200" dirty="0" smtClean="0"/>
              <a:t>full- time </a:t>
            </a:r>
            <a:r>
              <a:rPr lang="en-US" sz="2200" dirty="0" smtClean="0"/>
              <a:t>students) </a:t>
            </a:r>
            <a:endParaRPr lang="en-US" sz="2200" dirty="0" smtClean="0"/>
          </a:p>
          <a:p>
            <a:r>
              <a:rPr lang="en-US" sz="2200" dirty="0"/>
              <a:t>	</a:t>
            </a:r>
            <a:r>
              <a:rPr lang="en-US" sz="2200" dirty="0" smtClean="0"/>
              <a:t>	</a:t>
            </a:r>
            <a:r>
              <a:rPr lang="en-US" sz="2200" dirty="0" smtClean="0"/>
              <a:t>student </a:t>
            </a:r>
            <a:r>
              <a:rPr lang="en-US" sz="2200" dirty="0" smtClean="0"/>
              <a:t>or spouse (CRA)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Government Income (Second Career)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Sponsorship (First Nations)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Community or Company Scholarships, Awards, 	Bursaries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DisabilityAwards.ca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Savings, </a:t>
            </a:r>
            <a:r>
              <a:rPr lang="en-US" sz="2200" dirty="0" smtClean="0"/>
              <a:t>Earnings</a:t>
            </a:r>
            <a:endParaRPr lang="en-US" sz="19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OSAP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 smtClean="0"/>
              <a:t>		</a:t>
            </a:r>
            <a:r>
              <a:rPr lang="en-US" sz="2200" dirty="0" smtClean="0"/>
              <a:t>Line </a:t>
            </a:r>
            <a:r>
              <a:rPr lang="en-US" sz="2200" dirty="0" smtClean="0"/>
              <a:t>of </a:t>
            </a:r>
            <a:r>
              <a:rPr lang="en-US" sz="2200" dirty="0" smtClean="0"/>
              <a:t>Credit</a:t>
            </a:r>
            <a:endParaRPr lang="en-US" sz="2200" dirty="0" smtClean="0"/>
          </a:p>
          <a:p>
            <a:endParaRPr lang="en-US" sz="2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*Ontario Works for $95 OCAS application fee</a:t>
            </a:r>
            <a:endParaRPr lang="en-US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0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53388" y="804974"/>
            <a:ext cx="7710394" cy="485494"/>
          </a:xfrm>
        </p:spPr>
        <p:txBody>
          <a:bodyPr/>
          <a:lstStyle/>
          <a:p>
            <a:r>
              <a:rPr lang="en-US" altLang="en-US" dirty="0">
                <a:solidFill>
                  <a:srgbClr val="000000"/>
                </a:solidFill>
                <a:latin typeface="Calibri" pitchFamily="34" charset="0"/>
              </a:rPr>
              <a:t>Sources of </a:t>
            </a:r>
            <a:r>
              <a:rPr lang="en-US" altLang="en-US" dirty="0" smtClean="0">
                <a:solidFill>
                  <a:srgbClr val="000000"/>
                </a:solidFill>
                <a:latin typeface="Calibri" pitchFamily="34" charset="0"/>
              </a:rPr>
              <a:t>Income/Resources (cont’d)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0326" y="1481436"/>
            <a:ext cx="7710394" cy="464063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/>
              <a:t>Potential Sources </a:t>
            </a:r>
            <a:r>
              <a:rPr lang="en-US" sz="2800" dirty="0" smtClean="0"/>
              <a:t>of financial support at Fanshawe </a:t>
            </a:r>
            <a:r>
              <a:rPr lang="en-US" sz="2800" dirty="0"/>
              <a:t>College:</a:t>
            </a:r>
          </a:p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	Awards</a:t>
            </a:r>
            <a:r>
              <a:rPr lang="en-US" sz="2000" dirty="0"/>
              <a:t>, Scholarships, </a:t>
            </a:r>
            <a:r>
              <a:rPr lang="en-US" sz="2000" dirty="0" smtClean="0"/>
              <a:t>Bursaries </a:t>
            </a:r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9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90326" y="793704"/>
            <a:ext cx="7710394" cy="485494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+mj-lt"/>
              </a:rPr>
              <a:t>Full-time vs. Part-time Student 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3748" y="1820394"/>
            <a:ext cx="7710394" cy="4640634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Full-time = 60% of a course load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Part-time = 20-59% </a:t>
            </a:r>
          </a:p>
          <a:p>
            <a:pPr>
              <a:lnSpc>
                <a:spcPct val="90000"/>
              </a:lnSpc>
            </a:pPr>
            <a:endParaRPr lang="en-US" altLang="en-US" sz="2400" dirty="0" smtClean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Students with permanent disability:</a:t>
            </a:r>
          </a:p>
          <a:p>
            <a:pPr marL="108585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 smtClean="0">
                <a:solidFill>
                  <a:srgbClr val="000000"/>
                </a:solidFill>
                <a:ea typeface="MS PGothic" pitchFamily="34" charset="-128"/>
              </a:rPr>
              <a:t>60% = full-time</a:t>
            </a:r>
          </a:p>
          <a:p>
            <a:pPr marL="108585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40-59% = option to be full-time or part-time</a:t>
            </a:r>
          </a:p>
          <a:p>
            <a:pPr marL="108585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 smtClean="0">
                <a:solidFill>
                  <a:srgbClr val="000000"/>
                </a:solidFill>
                <a:ea typeface="MS PGothic" pitchFamily="34" charset="-128"/>
              </a:rPr>
              <a:t>20-39% = part-time</a:t>
            </a:r>
            <a:endParaRPr lang="en-US" altLang="en-US" sz="2100" dirty="0" smtClean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1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OSAP for Full-time Studies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000" b="1" u="sng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OSAP is…</a:t>
            </a:r>
          </a:p>
          <a:p>
            <a:endParaRPr lang="en-US" altLang="en-US" sz="2000" dirty="0" smtClean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ea typeface="MS PGothic" pitchFamily="34" charset="-128"/>
              </a:rPr>
              <a:t>Government funded assistance to help with education costs and basic living expenses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ea typeface="MS PGothic" pitchFamily="34" charset="-128"/>
              </a:rPr>
              <a:t>Supplements, but does NOT replace, the financial resources that the student (and his/her family/spouse) are expected to contribute to the student’s education</a:t>
            </a:r>
          </a:p>
          <a:p>
            <a:endParaRPr lang="en-US" sz="1700" dirty="0"/>
          </a:p>
          <a:p>
            <a:r>
              <a:rPr lang="en-US" altLang="en-US" sz="1700" b="1" u="sng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Who is eligible?</a:t>
            </a:r>
          </a:p>
          <a:p>
            <a:endParaRPr lang="en-US" altLang="en-US" sz="17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Be a Canadian citizen, permanent resident or protected </a:t>
            </a:r>
            <a:r>
              <a:rPr lang="en-US" altLang="en-US" sz="17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person</a:t>
            </a:r>
          </a:p>
          <a:p>
            <a:endParaRPr lang="en-US" altLang="en-US" sz="17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Meet Ontario residency requirements; 12 consecutive months in </a:t>
            </a:r>
            <a:r>
              <a:rPr lang="en-US" altLang="en-US" sz="17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Ontario</a:t>
            </a:r>
          </a:p>
          <a:p>
            <a:endParaRPr lang="en-US" altLang="en-US" sz="17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Planning to enroll in an approved program that is at least 12 weeks long, at </a:t>
            </a:r>
            <a:r>
              <a:rPr lang="en-US" altLang="en-US" sz="17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an </a:t>
            </a:r>
            <a:r>
              <a:rPr lang="en-US" altLang="en-US" sz="17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approved post-secondary institution – must lead to a degree, diploma or </a:t>
            </a:r>
            <a:r>
              <a:rPr lang="en-US" altLang="en-US" sz="17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certificate.</a:t>
            </a:r>
          </a:p>
          <a:p>
            <a:endParaRPr lang="en-US" altLang="en-US" sz="17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Be taking at least 60% of a full course load, or 40% if you are a student with a permanent </a:t>
            </a:r>
            <a:r>
              <a:rPr lang="en-US" altLang="en-US" sz="1700" dirty="0" smtClean="0">
                <a:solidFill>
                  <a:srgbClr val="000000"/>
                </a:solidFill>
                <a:latin typeface="+mn-lt"/>
                <a:ea typeface="MS PGothic" pitchFamily="34" charset="-128"/>
              </a:rPr>
              <a:t>disability</a:t>
            </a:r>
          </a:p>
          <a:p>
            <a:endParaRPr lang="en-US" altLang="en-US" sz="17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700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Satisfactory academic progress</a:t>
            </a:r>
            <a:endParaRPr lang="en-CA" altLang="en-US" sz="1700" dirty="0">
              <a:solidFill>
                <a:srgbClr val="000000"/>
              </a:solidFill>
              <a:latin typeface="+mn-lt"/>
              <a:ea typeface="MS PGothic" pitchFamily="34" charset="-128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3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 smtClean="0">
                <a:solidFill>
                  <a:srgbClr val="000000"/>
                </a:solidFill>
                <a:latin typeface="+mj-lt"/>
                <a:ea typeface="ＭＳ Ｐゴシック" pitchFamily="34" charset="-128"/>
              </a:rPr>
              <a:t>OSAP  </a:t>
            </a:r>
            <a:endParaRPr lang="en-US" altLang="en-US" dirty="0">
              <a:solidFill>
                <a:srgbClr val="000000"/>
              </a:solidFill>
              <a:latin typeface="+mj-lt"/>
              <a:ea typeface="ＭＳ Ｐゴシック" pitchFamily="34" charset="-128"/>
            </a:endParaRPr>
          </a:p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b="1" dirty="0">
              <a:solidFill>
                <a:srgbClr val="000000"/>
              </a:solidFill>
              <a:latin typeface="+mj-lt"/>
              <a:ea typeface="ＭＳ Ｐゴシック" pitchFamily="34" charset="-128"/>
            </a:endParaRPr>
          </a:p>
          <a:p>
            <a:pPr>
              <a:buFont typeface="Arial"/>
              <a:buChar char="•"/>
              <a:defRPr/>
            </a:pPr>
            <a:r>
              <a:rPr lang="en-US" sz="2600" dirty="0" smtClean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 	</a:t>
            </a:r>
            <a:r>
              <a:rPr lang="en-US" sz="2400" dirty="0" smtClean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Apply online, </a:t>
            </a:r>
            <a:r>
              <a:rPr lang="en-US" sz="2400" dirty="0">
                <a:solidFill>
                  <a:prstClr val="black"/>
                </a:solidFill>
                <a:latin typeface="+mn-lt"/>
                <a:ea typeface="ＭＳ Ｐゴシック" pitchFamily="-65" charset="-128"/>
                <a:hlinkClick r:id="rId2"/>
              </a:rPr>
              <a:t>www.osap.gov.on.ca</a:t>
            </a:r>
            <a:endParaRPr lang="en-US" sz="2400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en-US" sz="2400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	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ＭＳ Ｐゴシック" pitchFamily="-65" charset="-128"/>
              </a:rPr>
              <a:t>Info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available to assist with OSAP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application and steps 	to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follow once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it’s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	submitted 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	(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hlinkClick r:id="rId3"/>
              </a:rPr>
              <a:t>www.fanshawec.ca/financialaid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) </a:t>
            </a:r>
          </a:p>
          <a:p>
            <a:pPr>
              <a:lnSpc>
                <a:spcPct val="80000"/>
              </a:lnSpc>
              <a:defRPr/>
            </a:pPr>
            <a:endParaRPr lang="en-US" sz="2600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OSAP more than loans, </a:t>
            </a:r>
            <a:r>
              <a:rPr lang="en-US" sz="2400" i="1" u="sng" dirty="0" smtClean="0">
                <a:latin typeface="+mn-lt"/>
              </a:rPr>
              <a:t>grants</a:t>
            </a:r>
            <a:r>
              <a:rPr lang="en-US" sz="2400" i="1" dirty="0" smtClean="0">
                <a:latin typeface="+mn-lt"/>
              </a:rPr>
              <a:t> money that students don’t repay!</a:t>
            </a:r>
            <a:endParaRPr lang="en-US" sz="2400" i="1" dirty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1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>
                <a:solidFill>
                  <a:srgbClr val="000000"/>
                </a:solidFill>
                <a:ea typeface="MS PGothic" pitchFamily="34" charset="-128"/>
              </a:rPr>
              <a:t>OSAP Grants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400" b="1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Examples of OSAP grants with automatic consideration: </a:t>
            </a:r>
            <a:endParaRPr lang="en-US" sz="1400" b="1" dirty="0" smtClean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defRPr/>
            </a:pPr>
            <a:endParaRPr lang="en-US" sz="1400" b="1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30% Off Ontario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Tuition</a:t>
            </a:r>
            <a:endParaRPr lang="en-US" sz="1400" dirty="0">
              <a:solidFill>
                <a:prstClr val="black"/>
              </a:solidFill>
              <a:latin typeface="+mn-lt"/>
            </a:endParaRP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Canada-Ontario Integrated Student Loan</a:t>
            </a: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Ontario Student Opportunity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Grant </a:t>
            </a:r>
            <a:endParaRPr lang="en-US" sz="1400" dirty="0">
              <a:solidFill>
                <a:prstClr val="black"/>
              </a:solidFill>
              <a:latin typeface="+mn-lt"/>
            </a:endParaRP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Ontario Access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Grants </a:t>
            </a:r>
            <a:endParaRPr lang="en-US" sz="1400" dirty="0">
              <a:solidFill>
                <a:prstClr val="black"/>
              </a:solidFill>
              <a:latin typeface="+mn-lt"/>
            </a:endParaRP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Ontario Access Grant for Crown Wards</a:t>
            </a: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Ontario Distance Grants</a:t>
            </a: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Canada Student Grant for Persons with Dependents</a:t>
            </a: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Canada Student Grant for Persons from Middle-Income Families</a:t>
            </a: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Canada Student Grant for Persons from Low-Income Families</a:t>
            </a:r>
          </a:p>
          <a:p>
            <a:pPr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</a:rPr>
              <a:t>Canada Student Grant for Persons with Permanent Disabilities</a:t>
            </a:r>
          </a:p>
          <a:p>
            <a:pPr lvl="0">
              <a:lnSpc>
                <a:spcPct val="80000"/>
              </a:lnSpc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Child Care Bursary</a:t>
            </a:r>
            <a:endParaRPr lang="en-US" sz="1400" dirty="0">
              <a:solidFill>
                <a:prstClr val="black"/>
              </a:solidFill>
              <a:latin typeface="+mn-lt"/>
            </a:endParaRPr>
          </a:p>
          <a:p>
            <a:pPr>
              <a:lnSpc>
                <a:spcPct val="80000"/>
              </a:lnSpc>
              <a:defRPr/>
            </a:pPr>
            <a:endParaRPr lang="en-US" sz="1400" b="1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en-US" sz="1400" b="1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Require a Separate Application</a:t>
            </a:r>
            <a:r>
              <a:rPr lang="en-US" sz="1400" b="1" dirty="0" smtClean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1400" b="1" dirty="0">
              <a:solidFill>
                <a:prstClr val="black"/>
              </a:solidFill>
              <a:latin typeface="+mn-lt"/>
              <a:ea typeface="ＭＳ Ｐゴシック" pitchFamily="-65" charset="-128"/>
            </a:endParaRPr>
          </a:p>
          <a:p>
            <a:pPr>
              <a:lnSpc>
                <a:spcPct val="80000"/>
              </a:lnSpc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Bursary for Students with Disabilities</a:t>
            </a:r>
          </a:p>
          <a:p>
            <a:pPr>
              <a:lnSpc>
                <a:spcPct val="80000"/>
              </a:lnSpc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+mn-lt"/>
                <a:ea typeface="ＭＳ Ｐゴシック" pitchFamily="-65" charset="-128"/>
              </a:rPr>
              <a:t>Canada Student Grant for Services and Equipment for Persons with Permanent Disabilities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8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1370</Words>
  <Application>Microsoft Office PowerPoint</Application>
  <PresentationFormat>On-screen Show (4:3)</PresentationFormat>
  <Paragraphs>282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Erika Bryson</dc:creator>
  <cp:lastModifiedBy>Armstrong, Kelly</cp:lastModifiedBy>
  <cp:revision>100</cp:revision>
  <cp:lastPrinted>2015-01-12T21:30:27Z</cp:lastPrinted>
  <dcterms:created xsi:type="dcterms:W3CDTF">2014-04-01T17:02:14Z</dcterms:created>
  <dcterms:modified xsi:type="dcterms:W3CDTF">2015-01-23T14:09:35Z</dcterms:modified>
</cp:coreProperties>
</file>