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5" r:id="rId1"/>
  </p:sldMasterIdLst>
  <p:notesMasterIdLst>
    <p:notesMasterId r:id="rId17"/>
  </p:notesMasterIdLst>
  <p:sldIdLst>
    <p:sldId id="287" r:id="rId2"/>
    <p:sldId id="282" r:id="rId3"/>
    <p:sldId id="292" r:id="rId4"/>
    <p:sldId id="274" r:id="rId5"/>
    <p:sldId id="284" r:id="rId6"/>
    <p:sldId id="278" r:id="rId7"/>
    <p:sldId id="286" r:id="rId8"/>
    <p:sldId id="280" r:id="rId9"/>
    <p:sldId id="277" r:id="rId10"/>
    <p:sldId id="279" r:id="rId11"/>
    <p:sldId id="281" r:id="rId12"/>
    <p:sldId id="288" r:id="rId13"/>
    <p:sldId id="289" r:id="rId14"/>
    <p:sldId id="293" r:id="rId15"/>
    <p:sldId id="29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C1B7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17" autoAdjust="0"/>
    <p:restoredTop sz="72069" autoAdjust="0"/>
  </p:normalViewPr>
  <p:slideViewPr>
    <p:cSldViewPr showGuides="1">
      <p:cViewPr>
        <p:scale>
          <a:sx n="80" d="100"/>
          <a:sy n="80" d="100"/>
        </p:scale>
        <p:origin x="-2652" y="-78"/>
      </p:cViewPr>
      <p:guideLst>
        <p:guide orient="horz" pos="431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67B6C1-E3A8-4D24-AF22-E44E735BC35D}" type="datetimeFigureOut">
              <a:rPr lang="en-US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B309D6-4DFD-4F6B-A371-2828A21B4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5500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B309D6-4DFD-4F6B-A371-2828A21B4A8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892AFE-047A-410C-B10C-78331068ABC2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10FAA-100A-4DA4-91CD-5A0D8088D0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27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E1C25-F508-4AA7-90D9-AAB89550F9AB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064AC-E6AC-4D0F-9A6A-5691D08093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988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11669A-90BC-4D10-AC57-C40BE7DB1228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B4B84-18A8-40C5-A1E6-BA6810DBC9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50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C1B71"/>
                </a:solidFill>
                <a:latin typeface="Iskoola Pota" pitchFamily="34" charset="0"/>
                <a:cs typeface="Iskoola Pot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4A24-CCD4-E849-8882-22BD847D2D41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693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49B6BB-D79D-48EA-B4AF-439A95FF2A03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C88F-7E1C-4807-BAFF-25EEC41A4E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972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9931AD-26C3-4916-A4AF-EA768EFF9AD4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BFB0F-3F52-48B6-835B-8F44F143AB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872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AF88AF-D0B0-4CDD-8CA1-DACFCCE6E356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E85816-532B-4CFA-BA50-4BF703B742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464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39CC7A-93E0-48A2-8540-438E510C62AB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0515F-4411-49CD-BB62-FE04CF2744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725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89BCE1-3C97-4F65-911F-C502E7AFEE7C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4DBB5-F156-4750-B913-26A985F057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26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6AB580-DA70-4FA8-B320-A63F71EB52F0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3BFE0-4684-481F-8BE6-C8CC9ADC95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886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80C8D3-3232-4838-ABF0-FA063653E901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C5FB3-1AA2-4049-A632-0DB7496567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119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211591-958E-451A-80E1-F116E665BA30}" type="datetime1">
              <a:rPr lang="en-US" smtClean="0"/>
              <a:pPr>
                <a:defRPr/>
              </a:pPr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2D4B4B-8E20-45E8-B6C9-1D08779782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8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dishke@uwo.ca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://www.edu.uwo.ca/HIR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8491" t="18715" r="17668" b="13672"/>
          <a:stretch>
            <a:fillRect/>
          </a:stretch>
        </p:blipFill>
        <p:spPr bwMode="auto">
          <a:xfrm>
            <a:off x="510680" y="471815"/>
            <a:ext cx="8122640" cy="53767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53331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Goals of the Intervention Program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61963" y="1585913"/>
            <a:ext cx="8229600" cy="4525962"/>
          </a:xfrm>
        </p:spPr>
        <p:txBody>
          <a:bodyPr/>
          <a:lstStyle/>
          <a:p>
            <a:r>
              <a:rPr lang="en-CA" sz="2800" dirty="0" smtClean="0"/>
              <a:t>Using a community psychology orientation, the workshops were designed to:</a:t>
            </a:r>
          </a:p>
          <a:p>
            <a:pPr lvl="1"/>
            <a:r>
              <a:rPr lang="en-CA" sz="2400" dirty="0" smtClean="0"/>
              <a:t>Foster resilience and coping skills in apprentices;</a:t>
            </a:r>
          </a:p>
          <a:p>
            <a:pPr lvl="1"/>
            <a:r>
              <a:rPr lang="en-CA" sz="2400" dirty="0" smtClean="0"/>
              <a:t>Provide a forum for peer support;</a:t>
            </a:r>
          </a:p>
          <a:p>
            <a:pPr lvl="1"/>
            <a:r>
              <a:rPr lang="en-CA" sz="2400" dirty="0" smtClean="0"/>
              <a:t>Allow ease of access to community resources (childcare, counselling, MTCU, tool and supply bursaries, affordable housing);</a:t>
            </a:r>
          </a:p>
          <a:p>
            <a:pPr lvl="1"/>
            <a:r>
              <a:rPr lang="en-CA" sz="2400" dirty="0" smtClean="0"/>
              <a:t>Encourage a sense of commitment to the apprenticeship program and to experiential learning.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60" y="279790"/>
            <a:ext cx="6858000" cy="885120"/>
          </a:xfrm>
        </p:spPr>
        <p:txBody>
          <a:bodyPr/>
          <a:lstStyle/>
          <a:p>
            <a:r>
              <a:rPr lang="en-CA" dirty="0" smtClean="0"/>
              <a:t>Workshop</a:t>
            </a:r>
            <a:r>
              <a:rPr lang="en-CA" cap="sm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CA" dirty="0" smtClean="0"/>
              <a:t>Outline</a:t>
            </a:r>
            <a:endParaRPr lang="en-CA" cap="sm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855" y="1047890"/>
            <a:ext cx="8297285" cy="5575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Session1</a:t>
            </a:r>
            <a:r>
              <a:rPr lang="en-CA" sz="2000" dirty="0" smtClean="0"/>
              <a:t>:    Introductions and Expectations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2</a:t>
            </a:r>
            <a:r>
              <a:rPr lang="en-CA" sz="2000" dirty="0" smtClean="0"/>
              <a:t>:   Skills Gaps and Solutions (Online)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3</a:t>
            </a:r>
            <a:r>
              <a:rPr lang="en-CA" sz="2000" dirty="0" smtClean="0"/>
              <a:t>:   Learning at School vs. Learning on the Job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4</a:t>
            </a:r>
            <a:r>
              <a:rPr lang="en-CA" sz="2000" dirty="0" smtClean="0"/>
              <a:t>:   Personality, Communication &amp; Working with Others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5</a:t>
            </a:r>
            <a:r>
              <a:rPr lang="en-CA" sz="2000" dirty="0" smtClean="0"/>
              <a:t>:   Speaker: Employer Expectations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6</a:t>
            </a:r>
            <a:r>
              <a:rPr lang="en-CA" sz="2000" dirty="0" smtClean="0"/>
              <a:t>:   Employment Standards/ Health and Safety (Online)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7</a:t>
            </a:r>
            <a:r>
              <a:rPr lang="en-CA" sz="2000" dirty="0" smtClean="0"/>
              <a:t>:   Finances and Budgeting &amp; Entrepreneurship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8</a:t>
            </a:r>
            <a:r>
              <a:rPr lang="en-CA" sz="2000" dirty="0" smtClean="0"/>
              <a:t>:   Work/Life Balance and Health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9</a:t>
            </a:r>
            <a:r>
              <a:rPr lang="en-CA" sz="2000" dirty="0" smtClean="0"/>
              <a:t>:   Getting Involved in Your Industry / Learning about Unions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b="1" u="sng" dirty="0" smtClean="0"/>
              <a:t>Session 11</a:t>
            </a:r>
            <a:r>
              <a:rPr lang="en-CA" sz="2000" dirty="0" smtClean="0"/>
              <a:t>: Roundtable: Accessing Community Resources/ </a:t>
            </a:r>
            <a:endParaRPr lang="en-US" sz="2000" dirty="0" smtClean="0"/>
          </a:p>
          <a:p>
            <a:pPr fontAlgn="ctr">
              <a:lnSpc>
                <a:spcPct val="150000"/>
              </a:lnSpc>
            </a:pPr>
            <a:r>
              <a:rPr lang="en-CA" sz="2000" dirty="0" smtClean="0"/>
              <a:t>	         Wrap Up and Feedback</a:t>
            </a:r>
            <a:endParaRPr lang="en-US" sz="2000" dirty="0" smtClean="0"/>
          </a:p>
          <a:p>
            <a:pPr>
              <a:lnSpc>
                <a:spcPct val="150000"/>
              </a:lnSpc>
            </a:pP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Intervention Evaluation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24E9-21C2-4558-BDD5-C4AEFC5CA9B1}" type="datetime1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32237" y="1547153"/>
          <a:ext cx="8564312" cy="2150682"/>
        </p:xfrm>
        <a:graphic>
          <a:graphicData uri="http://schemas.openxmlformats.org/drawingml/2006/table">
            <a:tbl>
              <a:tblPr/>
              <a:tblGrid>
                <a:gridCol w="1890660"/>
                <a:gridCol w="832642"/>
                <a:gridCol w="834430"/>
                <a:gridCol w="834430"/>
                <a:gridCol w="834430"/>
                <a:gridCol w="834430"/>
                <a:gridCol w="834430"/>
                <a:gridCol w="834430"/>
                <a:gridCol w="834430"/>
              </a:tblGrid>
              <a:tr h="2163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 dirty="0">
                          <a:latin typeface="Arial"/>
                          <a:ea typeface="Times New Roman"/>
                          <a:cs typeface="Arial"/>
                        </a:rPr>
                        <a:t>Week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1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2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3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4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5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7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latin typeface="Arial"/>
                          <a:ea typeface="Times New Roman"/>
                          <a:cs typeface="Arial"/>
                        </a:rPr>
                        <a:t>8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4262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The topic was interesting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2.86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3.40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7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I will be able to use the information provided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3.43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3.40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3.67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The facilitators were helpful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3.57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3.83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2.86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7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I would suggest this program to a friend.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3.57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3.20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3.67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2.71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3.80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3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Average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3.61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3.45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3.79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4.00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3.93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2.86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Arial"/>
                          <a:ea typeface="Times New Roman"/>
                          <a:cs typeface="Arial"/>
                        </a:rPr>
                        <a:t>3.60</a:t>
                      </a:r>
                      <a:endParaRPr lang="en-US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Times New Roman"/>
                          <a:cs typeface="Arial"/>
                        </a:rPr>
                        <a:t>3.90</a:t>
                      </a:r>
                      <a:endParaRPr lang="en-US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9905" y="3966670"/>
            <a:ext cx="7680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Sessions are numbered as follows: </a:t>
            </a:r>
          </a:p>
          <a:p>
            <a:r>
              <a:rPr lang="en-US" dirty="0" smtClean="0"/>
              <a:t>1. Introductions and Expectations, 2. Learning at School vs. Learning on the Job, 3. Personality, Communication and Working with Others, 4. Employer Expectations, 5. Finances and Budgeting &amp; Entrepreneurship, 6. Work/Life Balance and Health, 7. Getting Involved in Your Industry/ Learning about Unions, 8. Accessing Community Resources/Wrap Up and Feedback.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Major Themes - Intervention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CA" dirty="0" smtClean="0"/>
              <a:t>Program Utility </a:t>
            </a:r>
          </a:p>
          <a:p>
            <a:pPr marL="914400" lvl="1" indent="-514350"/>
            <a:r>
              <a:rPr lang="en-CA" dirty="0" smtClean="0"/>
              <a:t>Participants considered it valuable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Extra Work</a:t>
            </a:r>
          </a:p>
          <a:p>
            <a:pPr marL="914400" lvl="1" indent="-514350"/>
            <a:r>
              <a:rPr lang="en-CA" dirty="0" smtClean="0"/>
              <a:t>Those who did not participate said that it seemed like extra work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Mixed-Trade Group Format</a:t>
            </a:r>
          </a:p>
          <a:p>
            <a:pPr marL="914400" lvl="1" indent="-514350"/>
            <a:r>
              <a:rPr lang="en-CA" dirty="0" smtClean="0"/>
              <a:t>Participants appreciated meeting people from different trades and learning about their profession</a:t>
            </a:r>
          </a:p>
          <a:p>
            <a:pPr marL="514350" indent="-514350">
              <a:buAutoNum type="arabicPeriod"/>
            </a:pP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9DAB-5C33-452C-935B-4A15343A5754}" type="datetime1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Major Barriers to Completion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Financial support and Employment Insurance</a:t>
            </a:r>
          </a:p>
          <a:p>
            <a:pPr marL="914400" lvl="1" indent="-514350"/>
            <a:r>
              <a:rPr lang="en-US" sz="2400" dirty="0" smtClean="0"/>
              <a:t>Had to leave to earn additional income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Support from MTCU and access to ETCs</a:t>
            </a:r>
          </a:p>
          <a:p>
            <a:pPr marL="914400" lvl="1" indent="-514350"/>
            <a:r>
              <a:rPr lang="en-US" sz="2400" dirty="0" smtClean="0"/>
              <a:t>Felt that they didn’t have anyone to ask questions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School curriculum and skills gaps</a:t>
            </a:r>
          </a:p>
          <a:p>
            <a:pPr marL="914400" lvl="1" indent="-514350"/>
            <a:r>
              <a:rPr lang="en-US" sz="2400" dirty="0" smtClean="0"/>
              <a:t>Employers recognized Essential Skill and knowledge gaps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Personal life/family situation</a:t>
            </a:r>
          </a:p>
          <a:p>
            <a:pPr marL="914400" lvl="1" indent="-514350"/>
            <a:r>
              <a:rPr lang="en-US" sz="2400" dirty="0" smtClean="0"/>
              <a:t>Life changes and challenges prevented continuation</a:t>
            </a:r>
          </a:p>
          <a:p>
            <a:endParaRPr lang="en-CA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F430-14AB-4F06-A4F4-3F15B35813A0}" type="datetime1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CA" dirty="0" smtClean="0"/>
          </a:p>
          <a:p>
            <a:pPr algn="ctr">
              <a:buNone/>
            </a:pPr>
            <a:r>
              <a:rPr lang="en-CA" b="1" dirty="0" smtClean="0">
                <a:solidFill>
                  <a:srgbClr val="3C1B71"/>
                </a:solidFill>
              </a:rPr>
              <a:t>Catharine Dishke Hondzel</a:t>
            </a:r>
          </a:p>
          <a:p>
            <a:pPr algn="ctr">
              <a:buNone/>
            </a:pPr>
            <a:r>
              <a:rPr lang="en-CA" dirty="0" smtClean="0">
                <a:hlinkClick r:id="rId3"/>
              </a:rPr>
              <a:t>cdishke@uwo.ca</a:t>
            </a:r>
            <a:endParaRPr lang="en-CA" dirty="0" smtClean="0"/>
          </a:p>
          <a:p>
            <a:pPr algn="ctr">
              <a:buNone/>
            </a:pPr>
            <a:endParaRPr lang="en-CA" dirty="0" smtClean="0"/>
          </a:p>
          <a:p>
            <a:pPr algn="ctr">
              <a:buNone/>
            </a:pPr>
            <a:r>
              <a:rPr lang="en-CA" dirty="0" smtClean="0"/>
              <a:t>Website: </a:t>
            </a:r>
            <a:r>
              <a:rPr lang="en-CA" dirty="0" smtClean="0">
                <a:hlinkClick r:id="rId4"/>
              </a:rPr>
              <a:t>www.edu.uwo.ca/HIRG</a:t>
            </a:r>
            <a:endParaRPr lang="en-CA" dirty="0" smtClean="0"/>
          </a:p>
          <a:p>
            <a:pPr algn="ctr">
              <a:buNone/>
            </a:pPr>
            <a:endParaRPr lang="en-CA" dirty="0" smtClean="0"/>
          </a:p>
          <a:p>
            <a:pPr>
              <a:buNone/>
            </a:pPr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2CF11-3655-47B8-81B3-0CDE030BF789}" type="datetime1">
              <a:rPr lang="en-US" smtClean="0"/>
              <a:pPr/>
              <a:t>2/10/2015</a:t>
            </a:fld>
            <a:endParaRPr lang="en-US"/>
          </a:p>
        </p:txBody>
      </p:sp>
      <p:sp>
        <p:nvSpPr>
          <p:cNvPr id="4098" name="AutoShape 2" descr="data:image/png;base64,iVBORw0KGgoAAAANSUhEUgAAAPkAAADKCAMAAABQfxahAAAAY1BMVEVeqd3///9Zp9xPo9tVpdxOotv7/f5ort/i7vh8t+La6va+2vCEu+SMv+X0+fySwuZxsuCdyOnn8fms0OzW5/XG3vKnzetssODP4/R4teK11e7l8PmZxujv9vu41+6DuuQ9nNiFsGK8AAALAklEQVR4nN2d65qqOgyGIS2CoiCiCC4P+/6vcoOnoUBLS9tQ/H6tmWcW8tpTkiat5zuv1b/TJdtVodfoXO2yS3lY6T/W03+ETSVldqaEUvDAewkAaP2bqjhq0rtMfrtUhMIHmVXNTx5xovF0d8lPDfYg9Zeekm2p/uB3X3GUPCkoFVJ/4Il3Uev1Zfj+h5PkSRaIW7stSnJ59qgKivc/XSQviDz3kx3ucg8+7AIgh/cP7pGfQKqfs+zhZvzBh7T5RqvPj66RJ1uizF0LgnSky0e7Z08i3ymxT34yTqOgcmQ6F7B7omYvq9fMAX+8PfLyvwkLhSldg4ncDRTJOU9Ncu8zgGj8/W2PPPybA7CV7NVHeFt0O/TUcku+j201eY/8RGrzSMc0mq4Dx1yTF4TdNz9eaXv8kNZQ7pKf67+Ds23IIW0U17JBdLj9PXBVXoF9Juxbn9chPz5nVlijsA58sjY6/fd6XHR59I1f0p4EO+Tb1x/THRrxW2bAG/TDanPZ0iGbH67tT2TJb5+5lWao3HVXNwPe8BGOpwPALPksef6dBUnhI+pmDpwvwi74LHn492VxV0cLWnn6k9uoaKctGfJD25AgFzTyCgEcqs6HMuQXxpIIsNALPQNGDtzr2vUMeee7R0I3Na0L1TdM2+Sr7isEGGN9hdDVvaDvzrTJj71eRxAWtxSBPDj2P7dNnvfHG0ltg2803DNp8J77ubpnbfLdwLc/7P8Y1Nl6k0OvxaPaj2HaPBx6Cbo3sJ/BV2x9XgcaMZ94u5wDCCKGfHiOBe/m25P1Fqfn9uvf4mcUn+bMOD9wVhegEuG9ibrbbnLS8r2ifB88P+/pi7bI+1P797/HvVc2JMvc8H3zQ5x+/beX69IiP/G/f1urm+AjTYhWTU9PjvkW2v5b8Bz4LXJRz6OVlXnO7sQO2SbOHhBQ1mt994MW+cBy3noKWBjskWW7FejAVix9xyda5IWwAcCC75ZhGK5djk+kzZN/D/Iw3ePnAP9GVxXIjfd4FCeti/CNS0v39qfMxqjwOzvQP7NGdoZ7i54NbsAMWstW9YlJd8il7Ckw57OjhB0ZBZx4u6RZQc9RD2KSLJsxfbHBVynrlRUEZkY79jAPuFFnnsfSF/VM7DRjRFz/BO0x3iHneKmDjyFbfdcVdZgDdKfm0cgE70naXR51guvvL/tj0Si+KOj5rhvECW7I4WqTXxTfhYY6wx1xah+Mo7bJlTc0gewHwrmSUv2ep2vY1xLuNIwLyHqqLS9hLBsR0OHWYXaX1lMeHFTT2h1pOWcjkDzyaR2w7vNTxvsVhZyfAsHfRVYQUO+u7LurrSQTBfwAIps5MDkuBpRmil4cDjnf6mDJdebbesArJY6i9HbpNk/07Kq64eX9OJQZjk2HEpB/ssKmfxIJc0mLHmVVA/5ecIdcPzsLKNlfZIY8iiUjT+7vDbREDX/OR7s9ivWqQF6a8aBqeEhPwsxhFI9Fgdzghk/T9EXJpUfxUlXIjQbBm3q68BoP93zXyP2H4Tm3oSf76/3YbX2U/D/Z9byRlV74LCaFKs1Pm++ih7GgK5FL7ThMfI+GnxBv/0iL/I5hxElbry9ZT1eCZ0ExhiVD+fsiQ+Ty4WfnRfnVi4OVevHPoFO+EzVco5hib/zYEuXHTDjVmSaMWBdE+FFCDnmCUWWAIEHVIa8i94Yy9VoX4bsO3Frkg4HCuflFuOBt8gfbM6KfaHUpchrsGNdCv050dvXKdobJwQNStVeBBD+RxbAErlqb/Pm3FNpBxO3C13WB8domf7cwEC/7xhNyhUM+HBQVbHS3yP921ZpoShZvGvwonPHFtSUwZNrkTBHRM55AwkeKUVpkTYEgAt7OBByoW4Zlz+/AB5+QD7cgMWcMCMhtZ5vjS7C3xJBPSJlwXIK4BGu32y+aQxYnT6RPPkeJgVUJPDWWvPy5KU4AzpAnCMWxmALhCSnM1/IrMai3qLDmyEBulLMS2a4dcvwqA6uiwnwtdhKo5n5ZkxJacF1y+9XgiBLsqfXJ/V8iF+wyDJBjHO2CpUB8zF2HXDMhziWNDPNevP13LFgYKazrkv9Oo4tX84E9lp8Z6VQMPrC79CPdXWy0D5IbygWcW4KcAR65dtavGxL65hzy5CdGumBHjUvulz/gpwtDcFxyP1t+q5PRLPvhgM3iQxSi7WMhOcphnDYl2koUki8+GXB0ZufnySx7wwUeo+D8DKEZDnsxp1EzRkRu5FTxuTRms4vJ/Wixa5sgq12K3L8tNUOIyNQLim8leSyy2ceiMTLky8wQkljMx8n9yFtes8vMbzJ38GRLW95G4uzy5P6//bLWN1FClBp5cyfZgrJ/QfI8Zskbp2JvMe0+cGC5Dnnd7uuFTPPj/qkiee2/FXXDO09PZM85Ubtf7XkystPwEI5TTCFvdDRdsmtU0k0uJF+dIjbrYHUo863T4RqFy7KEbb4nBPa7NCuKIrvuque9Pi5zqzS5mLxJoYA/zY01LvlRPkK+WprNrtDkIzMczqlWxiTnnkqRLywEO7ZlrkBu/NAJq5K12KXIDd74Zl/jO0oK5P56OY2ueA/gaExmOY0OaofzjVqvi6naUr06ZZR8MclSKiuaFPlSjtsI/o2SqJIvY5JTv+ZUgnwJ/R3UvW2Z/7GAvJmhS/MMkLufFymqsNcid96IVVzKFcgdL1+c0NelyZO54USiosJbXXKX0VUCMRPI/Zuzkcdg2rVA8uugq2eskNE8T11yf1W5uLiphSOmkdd+m3vWXP+OayvktffiWo+XSgYyQO4fQrd6fDD9ThhlS79wyYhX99A0yF1KHpHI5TZJ7vsnR/Klps9uU8mb5BEXdtEFhzxaI6/bPZy9z5PpNx/pkPv+JsU5oJgnjWldk7w26sq/+6XRRXRvstQhb7S5bJ9XLgOyQzPNMzVJ3uh2jIvd+ox5hh4dqzrFIX/rhhe4oRJ1KmMyR37HyxT83metI1Pkqy2eH6dlun1liPyImD9kBtwM+SpFdGOoia7umyEvMRPG6NQYTFf65AniCDeynL2lTX5BNeKItgHzlSZ5ieuwapusLWmRRxWuw6aaECKUBvk/1AHenDY99VLaQU0mj7bIDjp4+hePtzWR/Ihe1ULXOqEnQ+SrGD8gE2hEWU2R/8vwYzEQKF3FaoM8uZ9nKN6iodkhrkyexI9Zgk+DF7fjkR/u1TwFWyBzaIQt8tvp6pGZdhdoZaGny5CvNvc0nK86DwLhCcV2yJPNKd958xZq0b3WNoqYvNzvsvx+KsvNZhMdN8fyFOdFug6b4rSZt5AsNnhD7q+uAX2pYX3KjeI0srY0wj/kz33huSn7omBnSmfIff8EbuwLfwXEuLU6TO77xexboy0B2Vrt6Ay5n6SusAM56+0PK5LXVtrOBXagoeUB3idvoixznyVRzzcmI07S5DX7rO2OyD1gw92uc1no9fjG6ecc8nquy+cw3oA8MOY1IXmtE3LOG1Ca2bPQVch9P7riBSHqbh4bDi9KiO+rreIKAx7Y2zrxJPTPb3lo99SgupfvFI6GMKrRKuzCs9XyQMnuhN/LP5KIRkX53jh8TQ1pOR+2LxuBvMU7czl/ADSo8lnGdlvyUefosqXaoanmFtZ9cZy1sd9SPCssTsOJkbm6pSnxdpeNC9SN1HeXkuM93T+DdHJfADyZyT69HMcP2EbU1F3k2/GebV9hSto9Vur98yuy5+13RXy0H2hQlma2SHLYlPGluKbbdXUOXzpX6+3u2gR0j9HNlb7d1/+fk5Lg3d0Wj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00" name="AutoShape 4" descr="data:image/png;base64,iVBORw0KGgoAAAANSUhEUgAAAPkAAADKCAMAAABQfxahAAAAY1BMVEVeqd3///9Zp9xPo9tVpdxOotv7/f5ort/i7vh8t+La6va+2vCEu+SMv+X0+fySwuZxsuCdyOnn8fms0OzW5/XG3vKnzetssODP4/R4teK11e7l8PmZxujv9vu41+6DuuQ9nNiFsGK8AAALAklEQVR4nN2d65qqOgyGIS2CoiCiCC4P+/6vcoOnoUBLS9tQ/H6tmWcW8tpTkiat5zuv1b/TJdtVodfoXO2yS3lY6T/W03+ETSVldqaEUvDAewkAaP2bqjhq0rtMfrtUhMIHmVXNTx5xovF0d8lPDfYg9Zeekm2p/uB3X3GUPCkoFVJ/4Il3Uev1Zfj+h5PkSRaIW7stSnJ59qgKivc/XSQviDz3kx3ucg8+7AIgh/cP7pGfQKqfs+zhZvzBh7T5RqvPj66RJ1uizF0LgnSky0e7Z08i3ymxT34yTqOgcmQ6F7B7omYvq9fMAX+8PfLyvwkLhSldg4ncDRTJOU9Ncu8zgGj8/W2PPPybA7CV7NVHeFt0O/TUcku+j201eY/8RGrzSMc0mq4Dx1yTF4TdNz9eaXv8kNZQ7pKf67+Ds23IIW0U17JBdLj9PXBVXoF9Juxbn9chPz5nVlijsA58sjY6/fd6XHR59I1f0p4EO+Tb1x/THRrxW2bAG/TDanPZ0iGbH67tT2TJb5+5lWao3HVXNwPe8BGOpwPALPksef6dBUnhI+pmDpwvwi74LHn492VxV0cLWnn6k9uoaKctGfJD25AgFzTyCgEcqs6HMuQXxpIIsNALPQNGDtzr2vUMeee7R0I3Na0L1TdM2+Sr7isEGGN9hdDVvaDvzrTJj71eRxAWtxSBPDj2P7dNnvfHG0ltg2803DNp8J77ubpnbfLdwLc/7P8Y1Nl6k0OvxaPaj2HaPBx6Cbo3sJ/BV2x9XgcaMZ94u5wDCCKGfHiOBe/m25P1Fqfn9uvf4mcUn+bMOD9wVhegEuG9ibrbbnLS8r2ifB88P+/pi7bI+1P797/HvVc2JMvc8H3zQ5x+/beX69IiP/G/f1urm+AjTYhWTU9PjvkW2v5b8Bz4LXJRz6OVlXnO7sQO2SbOHhBQ1mt994MW+cBy3noKWBjskWW7FejAVix9xyda5IWwAcCC75ZhGK5djk+kzZN/D/Iw3ePnAP9GVxXIjfd4FCeti/CNS0v39qfMxqjwOzvQP7NGdoZ7i54NbsAMWstW9YlJd8il7Ckw57OjhB0ZBZx4u6RZQc9RD2KSLJsxfbHBVynrlRUEZkY79jAPuFFnnsfSF/VM7DRjRFz/BO0x3iHneKmDjyFbfdcVdZgDdKfm0cgE70naXR51guvvL/tj0Si+KOj5rhvECW7I4WqTXxTfhYY6wx1xah+Mo7bJlTc0gewHwrmSUv2ep2vY1xLuNIwLyHqqLS9hLBsR0OHWYXaX1lMeHFTT2h1pOWcjkDzyaR2w7vNTxvsVhZyfAsHfRVYQUO+u7LurrSQTBfwAIps5MDkuBpRmil4cDjnf6mDJdebbesArJY6i9HbpNk/07Kq64eX9OJQZjk2HEpB/ssKmfxIJc0mLHmVVA/5ecIdcPzsLKNlfZIY8iiUjT+7vDbREDX/OR7s9ivWqQF6a8aBqeEhPwsxhFI9Fgdzghk/T9EXJpUfxUlXIjQbBm3q68BoP93zXyP2H4Tm3oSf76/3YbX2U/D/Z9byRlV74LCaFKs1Pm++ih7GgK5FL7ThMfI+GnxBv/0iL/I5hxElbry9ZT1eCZ0ExhiVD+fsiQ+Ty4WfnRfnVi4OVevHPoFO+EzVco5hib/zYEuXHTDjVmSaMWBdE+FFCDnmCUWWAIEHVIa8i94Yy9VoX4bsO3Frkg4HCuflFuOBt8gfbM6KfaHUpchrsGNdCv050dvXKdobJwQNStVeBBD+RxbAErlqb/Pm3FNpBxO3C13WB8domf7cwEC/7xhNyhUM+HBQVbHS3yP921ZpoShZvGvwonPHFtSUwZNrkTBHRM55AwkeKUVpkTYEgAt7OBByoW4Zlz+/AB5+QD7cgMWcMCMhtZ5vjS7C3xJBPSJlwXIK4BGu32y+aQxYnT6RPPkeJgVUJPDWWvPy5KU4AzpAnCMWxmALhCSnM1/IrMai3qLDmyEBulLMS2a4dcvwqA6uiwnwtdhKo5n5ZkxJacF1y+9XgiBLsqfXJ/V8iF+wyDJBjHO2CpUB8zF2HXDMhziWNDPNevP13LFgYKazrkv9Oo4tX84E9lp8Z6VQMPrC79CPdXWy0D5IbygWcW4KcAR65dtavGxL65hzy5CdGumBHjUvulz/gpwtDcFxyP1t+q5PRLPvhgM3iQxSi7WMhOcphnDYl2koUki8+GXB0ZufnySx7wwUeo+D8DKEZDnsxp1EzRkRu5FTxuTRms4vJ/Wixa5sgq12K3L8tNUOIyNQLim8leSyy2ceiMTLky8wQkljMx8n9yFtes8vMbzJ38GRLW95G4uzy5P6//bLWN1FClBp5cyfZgrJ/QfI8Zskbp2JvMe0+cGC5Dnnd7uuFTPPj/qkiee2/FXXDO09PZM85Ubtf7XkystPwEI5TTCFvdDRdsmtU0k0uJF+dIjbrYHUo863T4RqFy7KEbb4nBPa7NCuKIrvuque9Pi5zqzS5mLxJoYA/zY01LvlRPkK+WprNrtDkIzMczqlWxiTnnkqRLywEO7ZlrkBu/NAJq5K12KXIDd74Zl/jO0oK5P56OY2ueA/gaExmOY0OaofzjVqvi6naUr06ZZR8MclSKiuaFPlSjtsI/o2SqJIvY5JTv+ZUgnwJ/R3UvW2Z/7GAvJmhS/MMkLufFymqsNcid96IVVzKFcgdL1+c0NelyZO54USiosJbXXKX0VUCMRPI/Zuzkcdg2rVA8uugq2eskNE8T11yf1W5uLiphSOmkdd+m3vWXP+OayvktffiWo+XSgYyQO4fQrd6fDD9ThhlS79wyYhX99A0yF1KHpHI5TZJ7vsnR/Klps9uU8mb5BEXdtEFhzxaI6/bPZy9z5PpNx/pkPv+JsU5oJgnjWldk7w26sq/+6XRRXRvstQhb7S5bJ9XLgOyQzPNMzVJ3uh2jIvd+ox5hh4dqzrFIX/rhhe4oRJ1KmMyR37HyxT83metI1Pkqy2eH6dlun1liPyImD9kBtwM+SpFdGOoia7umyEvMRPG6NQYTFf65AniCDeynL2lTX5BNeKItgHzlSZ5ieuwapusLWmRRxWuw6aaECKUBvk/1AHenDY99VLaQU0mj7bIDjp4+hePtzWR/Ihe1ULXOqEnQ+SrGD8gE2hEWU2R/8vwYzEQKF3FaoM8uZ9nKN6iodkhrkyexI9Zgk+DF7fjkR/u1TwFWyBzaIQt8tvp6pGZdhdoZaGny5CvNvc0nK86DwLhCcV2yJPNKd958xZq0b3WNoqYvNzvsvx+KsvNZhMdN8fyFOdFug6b4rSZt5AsNnhD7q+uAX2pYX3KjeI0srY0wj/kz33huSn7omBnSmfIff8EbuwLfwXEuLU6TO77xexboy0B2Vrt6Ay5n6SusAM56+0PK5LXVtrOBXagoeUB3idvoixznyVRzzcmI07S5DX7rO2OyD1gw92uc1no9fjG6ecc8nquy+cw3oA8MOY1IXmtE3LOG1Ca2bPQVch9P7riBSHqbh4bDi9KiO+rreIKAx7Y2zrxJPTPb3lo99SgupfvFI6GMKrRKuzCs9XyQMnuhN/LP5KIRkX53jh8TQ1pOR+2LxuBvMU7czl/ADSo8lnGdlvyUefosqXaoanmFtZ9cZy1sd9SPCssTsOJkbm6pSnxdpeNC9SN1HeXkuM93T+DdHJfADyZyT69HMcP2EbU1F3k2/GebV9hSto9Vur98yuy5+13RXy0H2hQlma2SHLYlPGluKbbdXUOXzpX6+3u2gR0j9HNlb7d1/+fk5Lg3d0Wj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02" name="AutoShape 6" descr="data:image/png;base64,iVBORw0KGgoAAAANSUhEUgAAAPkAAADKCAMAAABQfxahAAAAY1BMVEVeqd3///9Zp9xPo9tVpdxOotv7/f5ort/i7vh8t+La6va+2vCEu+SMv+X0+fySwuZxsuCdyOnn8fms0OzW5/XG3vKnzetssODP4/R4teK11e7l8PmZxujv9vu41+6DuuQ9nNiFsGK8AAALAklEQVR4nN2d65qqOgyGIS2CoiCiCC4P+/6vcoOnoUBLS9tQ/H6tmWcW8tpTkiat5zuv1b/TJdtVodfoXO2yS3lY6T/W03+ETSVldqaEUvDAewkAaP2bqjhq0rtMfrtUhMIHmVXNTx5xovF0d8lPDfYg9Zeekm2p/uB3X3GUPCkoFVJ/4Il3Uev1Zfj+h5PkSRaIW7stSnJ59qgKivc/XSQviDz3kx3ucg8+7AIgh/cP7pGfQKqfs+zhZvzBh7T5RqvPj66RJ1uizF0LgnSky0e7Z08i3ymxT34yTqOgcmQ6F7B7omYvq9fMAX+8PfLyvwkLhSldg4ncDRTJOU9Ncu8zgGj8/W2PPPybA7CV7NVHeFt0O/TUcku+j201eY/8RGrzSMc0mq4Dx1yTF4TdNz9eaXv8kNZQ7pKf67+Ds23IIW0U17JBdLj9PXBVXoF9Juxbn9chPz5nVlijsA58sjY6/fd6XHR59I1f0p4EO+Tb1x/THRrxW2bAG/TDanPZ0iGbH67tT2TJb5+5lWao3HVXNwPe8BGOpwPALPksef6dBUnhI+pmDpwvwi74LHn492VxV0cLWnn6k9uoaKctGfJD25AgFzTyCgEcqs6HMuQXxpIIsNALPQNGDtzr2vUMeee7R0I3Na0L1TdM2+Sr7isEGGN9hdDVvaDvzrTJj71eRxAWtxSBPDj2P7dNnvfHG0ltg2803DNp8J77ubpnbfLdwLc/7P8Y1Nl6k0OvxaPaj2HaPBx6Cbo3sJ/BV2x9XgcaMZ94u5wDCCKGfHiOBe/m25P1Fqfn9uvf4mcUn+bMOD9wVhegEuG9ibrbbnLS8r2ifB88P+/pi7bI+1P797/HvVc2JMvc8H3zQ5x+/beX69IiP/G/f1urm+AjTYhWTU9PjvkW2v5b8Bz4LXJRz6OVlXnO7sQO2SbOHhBQ1mt994MW+cBy3noKWBjskWW7FejAVix9xyda5IWwAcCC75ZhGK5djk+kzZN/D/Iw3ePnAP9GVxXIjfd4FCeti/CNS0v39qfMxqjwOzvQP7NGdoZ7i54NbsAMWstW9YlJd8il7Ckw57OjhB0ZBZx4u6RZQc9RD2KSLJsxfbHBVynrlRUEZkY79jAPuFFnnsfSF/VM7DRjRFz/BO0x3iHneKmDjyFbfdcVdZgDdKfm0cgE70naXR51guvvL/tj0Si+KOj5rhvECW7I4WqTXxTfhYY6wx1xah+Mo7bJlTc0gewHwrmSUv2ep2vY1xLuNIwLyHqqLS9hLBsR0OHWYXaX1lMeHFTT2h1pOWcjkDzyaR2w7vNTxvsVhZyfAsHfRVYQUO+u7LurrSQTBfwAIps5MDkuBpRmil4cDjnf6mDJdebbesArJY6i9HbpNk/07Kq64eX9OJQZjk2HEpB/ssKmfxIJc0mLHmVVA/5ecIdcPzsLKNlfZIY8iiUjT+7vDbREDX/OR7s9ivWqQF6a8aBqeEhPwsxhFI9Fgdzghk/T9EXJpUfxUlXIjQbBm3q68BoP93zXyP2H4Tm3oSf76/3YbX2U/D/Z9byRlV74LCaFKs1Pm++ih7GgK5FL7ThMfI+GnxBv/0iL/I5hxElbry9ZT1eCZ0ExhiVD+fsiQ+Ty4WfnRfnVi4OVevHPoFO+EzVco5hib/zYEuXHTDjVmSaMWBdE+FFCDnmCUWWAIEHVIa8i94Yy9VoX4bsO3Frkg4HCuflFuOBt8gfbM6KfaHUpchrsGNdCv050dvXKdobJwQNStVeBBD+RxbAErlqb/Pm3FNpBxO3C13WB8domf7cwEC/7xhNyhUM+HBQVbHS3yP921ZpoShZvGvwonPHFtSUwZNrkTBHRM55AwkeKUVpkTYEgAt7OBByoW4Zlz+/AB5+QD7cgMWcMCMhtZ5vjS7C3xJBPSJlwXIK4BGu32y+aQxYnT6RPPkeJgVUJPDWWvPy5KU4AzpAnCMWxmALhCSnM1/IrMai3qLDmyEBulLMS2a4dcvwqA6uiwnwtdhKo5n5ZkxJacF1y+9XgiBLsqfXJ/V8iF+wyDJBjHO2CpUB8zF2HXDMhziWNDPNevP13LFgYKazrkv9Oo4tX84E9lp8Z6VQMPrC79CPdXWy0D5IbygWcW4KcAR65dtavGxL65hzy5CdGumBHjUvulz/gpwtDcFxyP1t+q5PRLPvhgM3iQxSi7WMhOcphnDYl2koUki8+GXB0ZufnySx7wwUeo+D8DKEZDnsxp1EzRkRu5FTxuTRms4vJ/Wixa5sgq12K3L8tNUOIyNQLim8leSyy2ceiMTLky8wQkljMx8n9yFtes8vMbzJ38GRLW95G4uzy5P6//bLWN1FClBp5cyfZgrJ/QfI8Zskbp2JvMe0+cGC5Dnnd7uuFTPPj/qkiee2/FXXDO09PZM85Ubtf7XkystPwEI5TTCFvdDRdsmtU0k0uJF+dIjbrYHUo863T4RqFy7KEbb4nBPa7NCuKIrvuque9Pi5zqzS5mLxJoYA/zY01LvlRPkK+WprNrtDkIzMczqlWxiTnnkqRLywEO7ZlrkBu/NAJq5K12KXIDd74Zl/jO0oK5P56OY2ueA/gaExmOY0OaofzjVqvi6naUr06ZZR8MclSKiuaFPlSjtsI/o2SqJIvY5JTv+ZUgnwJ/R3UvW2Z/7GAvJmhS/MMkLufFymqsNcid96IVVzKFcgdL1+c0NelyZO54USiosJbXXKX0VUCMRPI/Zuzkcdg2rVA8uugq2eskNE8T11yf1W5uLiphSOmkdd+m3vWXP+OayvktffiWo+XSgYyQO4fQrd6fDD9ThhlS79wyYhX99A0yF1KHpHI5TZJ7vsnR/Klps9uU8mb5BEXdtEFhzxaI6/bPZy9z5PpNx/pkPv+JsU5oJgnjWldk7w26sq/+6XRRXRvstQhb7S5bJ9XLgOyQzPNMzVJ3uh2jIvd+ox5hh4dqzrFIX/rhhe4oRJ1KmMyR37HyxT83metI1Pkqy2eH6dlun1liPyImD9kBtwM+SpFdGOoia7umyEvMRPG6NQYTFf65AniCDeynL2lTX5BNeKItgHzlSZ5ieuwapusLWmRRxWuw6aaECKUBvk/1AHenDY99VLaQU0mj7bIDjp4+hePtzWR/Ihe1ULXOqEnQ+SrGD8gE2hEWU2R/8vwYzEQKF3FaoM8uZ9nKN6iodkhrkyexI9Zgk+DF7fjkR/u1TwFWyBzaIQt8tvp6pGZdhdoZaGny5CvNvc0nK86DwLhCcV2yJPNKd958xZq0b3WNoqYvNzvsvx+KsvNZhMdN8fyFOdFug6b4rSZt5AsNnhD7q+uAX2pYX3KjeI0srY0wj/kz33huSn7omBnSmfIff8EbuwLfwXEuLU6TO77xexboy0B2Vrt6Ay5n6SusAM56+0PK5LXVtrOBXagoeUB3idvoixznyVRzzcmI07S5DX7rO2OyD1gw92uc1no9fjG6ecc8nquy+cw3oA8MOY1IXmtE3LOG1Ca2bPQVch9P7riBSHqbh4bDi9KiO+rreIKAx7Y2zrxJPTPb3lo99SgupfvFI6GMKrRKuzCs9XyQMnuhN/LP5KIRkX53jh8TQ1pOR+2LxuBvMU7czl/ADSo8lnGdlvyUefosqXaoanmFtZ9cZy1sd9SPCssTsOJkbm6pSnxdpeNC9SN1HeXkuM93T+DdHJfADyZyT69HMcP2EbU1F3k2/GebV9hSto9Vur98yuy5+13RXy0H2hQlma2SHLYlPGluKbbdXUOXzpX6+3u2gR0j9HNlb7d1/+fk5Lg3d0Wj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04" name="AutoShape 8" descr="data:image/png;base64,iVBORw0KGgoAAAANSUhEUgAAAPkAAADKCAMAAABQfxahAAAAY1BMVEVeqd3///9Zp9xPo9tVpdxOotv7/f5ort/i7vh8t+La6va+2vCEu+SMv+X0+fySwuZxsuCdyOnn8fms0OzW5/XG3vKnzetssODP4/R4teK11e7l8PmZxujv9vu41+6DuuQ9nNiFsGK8AAALAklEQVR4nN2d65qqOgyGIS2CoiCiCC4P+/6vcoOnoUBLS9tQ/H6tmWcW8tpTkiat5zuv1b/TJdtVodfoXO2yS3lY6T/W03+ETSVldqaEUvDAewkAaP2bqjhq0rtMfrtUhMIHmVXNTx5xovF0d8lPDfYg9Zeekm2p/uB3X3GUPCkoFVJ/4Il3Uev1Zfj+h5PkSRaIW7stSnJ59qgKivc/XSQviDz3kx3ucg8+7AIgh/cP7pGfQKqfs+zhZvzBh7T5RqvPj66RJ1uizF0LgnSky0e7Z08i3ymxT34yTqOgcmQ6F7B7omYvq9fMAX+8PfLyvwkLhSldg4ncDRTJOU9Ncu8zgGj8/W2PPPybA7CV7NVHeFt0O/TUcku+j201eY/8RGrzSMc0mq4Dx1yTF4TdNz9eaXv8kNZQ7pKf67+Ds23IIW0U17JBdLj9PXBVXoF9Juxbn9chPz5nVlijsA58sjY6/fd6XHR59I1f0p4EO+Tb1x/THRrxW2bAG/TDanPZ0iGbH67tT2TJb5+5lWao3HVXNwPe8BGOpwPALPksef6dBUnhI+pmDpwvwi74LHn492VxV0cLWnn6k9uoaKctGfJD25AgFzTyCgEcqs6HMuQXxpIIsNALPQNGDtzr2vUMeee7R0I3Na0L1TdM2+Sr7isEGGN9hdDVvaDvzrTJj71eRxAWtxSBPDj2P7dNnvfHG0ltg2803DNp8J77ubpnbfLdwLc/7P8Y1Nl6k0OvxaPaj2HaPBx6Cbo3sJ/BV2x9XgcaMZ94u5wDCCKGfHiOBe/m25P1Fqfn9uvf4mcUn+bMOD9wVhegEuG9ibrbbnLS8r2ifB88P+/pi7bI+1P797/HvVc2JMvc8H3zQ5x+/beX69IiP/G/f1urm+AjTYhWTU9PjvkW2v5b8Bz4LXJRz6OVlXnO7sQO2SbOHhBQ1mt994MW+cBy3noKWBjskWW7FejAVix9xyda5IWwAcCC75ZhGK5djk+kzZN/D/Iw3ePnAP9GVxXIjfd4FCeti/CNS0v39qfMxqjwOzvQP7NGdoZ7i54NbsAMWstW9YlJd8il7Ckw57OjhB0ZBZx4u6RZQc9RD2KSLJsxfbHBVynrlRUEZkY79jAPuFFnnsfSF/VM7DRjRFz/BO0x3iHneKmDjyFbfdcVdZgDdKfm0cgE70naXR51guvvL/tj0Si+KOj5rhvECW7I4WqTXxTfhYY6wx1xah+Mo7bJlTc0gewHwrmSUv2ep2vY1xLuNIwLyHqqLS9hLBsR0OHWYXaX1lMeHFTT2h1pOWcjkDzyaR2w7vNTxvsVhZyfAsHfRVYQUO+u7LurrSQTBfwAIps5MDkuBpRmil4cDjnf6mDJdebbesArJY6i9HbpNk/07Kq64eX9OJQZjk2HEpB/ssKmfxIJc0mLHmVVA/5ecIdcPzsLKNlfZIY8iiUjT+7vDbREDX/OR7s9ivWqQF6a8aBqeEhPwsxhFI9Fgdzghk/T9EXJpUfxUlXIjQbBm3q68BoP93zXyP2H4Tm3oSf76/3YbX2U/D/Z9byRlV74LCaFKs1Pm++ih7GgK5FL7ThMfI+GnxBv/0iL/I5hxElbry9ZT1eCZ0ExhiVD+fsiQ+Ty4WfnRfnVi4OVevHPoFO+EzVco5hib/zYEuXHTDjVmSaMWBdE+FFCDnmCUWWAIEHVIa8i94Yy9VoX4bsO3Frkg4HCuflFuOBt8gfbM6KfaHUpchrsGNdCv050dvXKdobJwQNStVeBBD+RxbAErlqb/Pm3FNpBxO3C13WB8domf7cwEC/7xhNyhUM+HBQVbHS3yP921ZpoShZvGvwonPHFtSUwZNrkTBHRM55AwkeKUVpkTYEgAt7OBByoW4Zlz+/AB5+QD7cgMWcMCMhtZ5vjS7C3xJBPSJlwXIK4BGu32y+aQxYnT6RPPkeJgVUJPDWWvPy5KU4AzpAnCMWxmALhCSnM1/IrMai3qLDmyEBulLMS2a4dcvwqA6uiwnwtdhKo5n5ZkxJacF1y+9XgiBLsqfXJ/V8iF+wyDJBjHO2CpUB8zF2HXDMhziWNDPNevP13LFgYKazrkv9Oo4tX84E9lp8Z6VQMPrC79CPdXWy0D5IbygWcW4KcAR65dtavGxL65hzy5CdGumBHjUvulz/gpwtDcFxyP1t+q5PRLPvhgM3iQxSi7WMhOcphnDYl2koUki8+GXB0ZufnySx7wwUeo+D8DKEZDnsxp1EzRkRu5FTxuTRms4vJ/Wixa5sgq12K3L8tNUOIyNQLim8leSyy2ceiMTLky8wQkljMx8n9yFtes8vMbzJ38GRLW95G4uzy5P6//bLWN1FClBp5cyfZgrJ/QfI8Zskbp2JvMe0+cGC5Dnnd7uuFTPPj/qkiee2/FXXDO09PZM85Ubtf7XkystPwEI5TTCFvdDRdsmtU0k0uJF+dIjbrYHUo863T4RqFy7KEbb4nBPa7NCuKIrvuque9Pi5zqzS5mLxJoYA/zY01LvlRPkK+WprNrtDkIzMczqlWxiTnnkqRLywEO7ZlrkBu/NAJq5K12KXIDd74Zl/jO0oK5P56OY2ueA/gaExmOY0OaofzjVqvi6naUr06ZZR8MclSKiuaFPlSjtsI/o2SqJIvY5JTv+ZUgnwJ/R3UvW2Z/7GAvJmhS/MMkLufFymqsNcid96IVVzKFcgdL1+c0NelyZO54USiosJbXXKX0VUCMRPI/Zuzkcdg2rVA8uugq2eskNE8T11yf1W5uLiphSOmkdd+m3vWXP+OayvktffiWo+XSgYyQO4fQrd6fDD9ThhlS79wyYhX99A0yF1KHpHI5TZJ7vsnR/Klps9uU8mb5BEXdtEFhzxaI6/bPZy9z5PpNx/pkPv+JsU5oJgnjWldk7w26sq/+6XRRXRvstQhb7S5bJ9XLgOyQzPNMzVJ3uh2jIvd+ox5hh4dqzrFIX/rhhe4oRJ1KmMyR37HyxT83metI1Pkqy2eH6dlun1liPyImD9kBtwM+SpFdGOoia7umyEvMRPG6NQYTFf65AniCDeynL2lTX5BNeKItgHzlSZ5ieuwapusLWmRRxWuw6aaECKUBvk/1AHenDY99VLaQU0mj7bIDjp4+hePtzWR/Ihe1ULXOqEnQ+SrGD8gE2hEWU2R/8vwYzEQKF3FaoM8uZ9nKN6iodkhrkyexI9Zgk+DF7fjkR/u1TwFWyBzaIQt8tvp6pGZdhdoZaGny5CvNvc0nK86DwLhCcV2yJPNKd958xZq0b3WNoqYvNzvsvx+KsvNZhMdN8fyFOdFug6b4rSZt5AsNnhD7q+uAX2pYX3KjeI0srY0wj/kz33huSn7omBnSmfIff8EbuwLfwXEuLU6TO77xexboy0B2Vrt6Ay5n6SusAM56+0PK5LXVtrOBXagoeUB3idvoixznyVRzzcmI07S5DX7rO2OyD1gw92uc1no9fjG6ecc8nquy+cw3oA8MOY1IXmtE3LOG1Ca2bPQVch9P7riBSHqbh4bDi9KiO+rreIKAx7Y2zrxJPTPb3lo99SgupfvFI6GMKrRKuzCs9XyQMnuhN/LP5KIRkX53jh8TQ1pOR+2LxuBvMU7czl/ADSo8lnGdlvyUefosqXaoanmFtZ9cZy1sd9SPCssTsOJkbm6pSnxdpeNC9SN1HeXkuM93T+DdHJfADyZyT69HMcP2EbU1F3k2/GebV9hSto9Vur98yuy5+13RXy0H2hQlma2SHLYlPGluKbbdXUOXzpX6+3u2gR0j9HNlb7d1/+fk5Lg3d0Wj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06" name="AutoShape 10" descr="data:image/png;base64,iVBORw0KGgoAAAANSUhEUgAAAPkAAADKCAMAAABQfxahAAAAY1BMVEVeqd3///9Zp9xPo9tVpdxOotv7/f5ort/i7vh8t+La6va+2vCEu+SMv+X0+fySwuZxsuCdyOnn8fms0OzW5/XG3vKnzetssODP4/R4teK11e7l8PmZxujv9vu41+6DuuQ9nNiFsGK8AAALAklEQVR4nN2d65qqOgyGIS2CoiCiCC4P+/6vcoOnoUBLS9tQ/H6tmWcW8tpTkiat5zuv1b/TJdtVodfoXO2yS3lY6T/W03+ETSVldqaEUvDAewkAaP2bqjhq0rtMfrtUhMIHmVXNTx5xovF0d8lPDfYg9Zeekm2p/uB3X3GUPCkoFVJ/4Il3Uev1Zfj+h5PkSRaIW7stSnJ59qgKivc/XSQviDz3kx3ucg8+7AIgh/cP7pGfQKqfs+zhZvzBh7T5RqvPj66RJ1uizF0LgnSky0e7Z08i3ymxT34yTqOgcmQ6F7B7omYvq9fMAX+8PfLyvwkLhSldg4ncDRTJOU9Ncu8zgGj8/W2PPPybA7CV7NVHeFt0O/TUcku+j201eY/8RGrzSMc0mq4Dx1yTF4TdNz9eaXv8kNZQ7pKf67+Ds23IIW0U17JBdLj9PXBVXoF9Juxbn9chPz5nVlijsA58sjY6/fd6XHR59I1f0p4EO+Tb1x/THRrxW2bAG/TDanPZ0iGbH67tT2TJb5+5lWao3HVXNwPe8BGOpwPALPksef6dBUnhI+pmDpwvwi74LHn492VxV0cLWnn6k9uoaKctGfJD25AgFzTyCgEcqs6HMuQXxpIIsNALPQNGDtzr2vUMeee7R0I3Na0L1TdM2+Sr7isEGGN9hdDVvaDvzrTJj71eRxAWtxSBPDj2P7dNnvfHG0ltg2803DNp8J77ubpnbfLdwLc/7P8Y1Nl6k0OvxaPaj2HaPBx6Cbo3sJ/BV2x9XgcaMZ94u5wDCCKGfHiOBe/m25P1Fqfn9uvf4mcUn+bMOD9wVhegEuG9ibrbbnLS8r2ifB88P+/pi7bI+1P797/HvVc2JMvc8H3zQ5x+/beX69IiP/G/f1urm+AjTYhWTU9PjvkW2v5b8Bz4LXJRz6OVlXnO7sQO2SbOHhBQ1mt994MW+cBy3noKWBjskWW7FejAVix9xyda5IWwAcCC75ZhGK5djk+kzZN/D/Iw3ePnAP9GVxXIjfd4FCeti/CNS0v39qfMxqjwOzvQP7NGdoZ7i54NbsAMWstW9YlJd8il7Ckw57OjhB0ZBZx4u6RZQc9RD2KSLJsxfbHBVynrlRUEZkY79jAPuFFnnsfSF/VM7DRjRFz/BO0x3iHneKmDjyFbfdcVdZgDdKfm0cgE70naXR51guvvL/tj0Si+KOj5rhvECW7I4WqTXxTfhYY6wx1xah+Mo7bJlTc0gewHwrmSUv2ep2vY1xLuNIwLyHqqLS9hLBsR0OHWYXaX1lMeHFTT2h1pOWcjkDzyaR2w7vNTxvsVhZyfAsHfRVYQUO+u7LurrSQTBfwAIps5MDkuBpRmil4cDjnf6mDJdebbesArJY6i9HbpNk/07Kq64eX9OJQZjk2HEpB/ssKmfxIJc0mLHmVVA/5ecIdcPzsLKNlfZIY8iiUjT+7vDbREDX/OR7s9ivWqQF6a8aBqeEhPwsxhFI9Fgdzghk/T9EXJpUfxUlXIjQbBm3q68BoP93zXyP2H4Tm3oSf76/3YbX2U/D/Z9byRlV74LCaFKs1Pm++ih7GgK5FL7ThMfI+GnxBv/0iL/I5hxElbry9ZT1eCZ0ExhiVD+fsiQ+Ty4WfnRfnVi4OVevHPoFO+EzVco5hib/zYEuXHTDjVmSaMWBdE+FFCDnmCUWWAIEHVIa8i94Yy9VoX4bsO3Frkg4HCuflFuOBt8gfbM6KfaHUpchrsGNdCv050dvXKdobJwQNStVeBBD+RxbAErlqb/Pm3FNpBxO3C13WB8domf7cwEC/7xhNyhUM+HBQVbHS3yP921ZpoShZvGvwonPHFtSUwZNrkTBHRM55AwkeKUVpkTYEgAt7OBByoW4Zlz+/AB5+QD7cgMWcMCMhtZ5vjS7C3xJBPSJlwXIK4BGu32y+aQxYnT6RPPkeJgVUJPDWWvPy5KU4AzpAnCMWxmALhCSnM1/IrMai3qLDmyEBulLMS2a4dcvwqA6uiwnwtdhKo5n5ZkxJacF1y+9XgiBLsqfXJ/V8iF+wyDJBjHO2CpUB8zF2HXDMhziWNDPNevP13LFgYKazrkv9Oo4tX84E9lp8Z6VQMPrC79CPdXWy0D5IbygWcW4KcAR65dtavGxL65hzy5CdGumBHjUvulz/gpwtDcFxyP1t+q5PRLPvhgM3iQxSi7WMhOcphnDYl2koUki8+GXB0ZufnySx7wwUeo+D8DKEZDnsxp1EzRkRu5FTxuTRms4vJ/Wixa5sgq12K3L8tNUOIyNQLim8leSyy2ceiMTLky8wQkljMx8n9yFtes8vMbzJ38GRLW95G4uzy5P6//bLWN1FClBp5cyfZgrJ/QfI8Zskbp2JvMe0+cGC5Dnnd7uuFTPPj/qkiee2/FXXDO09PZM85Ubtf7XkystPwEI5TTCFvdDRdsmtU0k0uJF+dIjbrYHUo863T4RqFy7KEbb4nBPa7NCuKIrvuque9Pi5zqzS5mLxJoYA/zY01LvlRPkK+WprNrtDkIzMczqlWxiTnnkqRLywEO7ZlrkBu/NAJq5K12KXIDd74Zl/jO0oK5P56OY2ueA/gaExmOY0OaofzjVqvi6naUr06ZZR8MclSKiuaFPlSjtsI/o2SqJIvY5JTv+ZUgnwJ/R3UvW2Z/7GAvJmhS/MMkLufFymqsNcid96IVVzKFcgdL1+c0NelyZO54USiosJbXXKX0VUCMRPI/Zuzkcdg2rVA8uugq2eskNE8T11yf1W5uLiphSOmkdd+m3vWXP+OayvktffiWo+XSgYyQO4fQrd6fDD9ThhlS79wyYhX99A0yF1KHpHI5TZJ7vsnR/Klps9uU8mb5BEXdtEFhzxaI6/bPZy9z5PpNx/pkPv+JsU5oJgnjWldk7w26sq/+6XRRXRvstQhb7S5bJ9XLgOyQzPNMzVJ3uh2jIvd+ox5hh4dqzrFIX/rhhe4oRJ1KmMyR37HyxT83metI1Pkqy2eH6dlun1liPyImD9kBtwM+SpFdGOoia7umyEvMRPG6NQYTFf65AniCDeynL2lTX5BNeKItgHzlSZ5ieuwapusLWmRRxWuw6aaECKUBvk/1AHenDY99VLaQU0mj7bIDjp4+hePtzWR/Ihe1ULXOqEnQ+SrGD8gE2hEWU2R/8vwYzEQKF3FaoM8uZ9nKN6iodkhrkyexI9Zgk+DF7fjkR/u1TwFWyBzaIQt8tvp6pGZdhdoZaGny5CvNvc0nK86DwLhCcV2yJPNKd958xZq0b3WNoqYvNzvsvx+KsvNZhMdN8fyFOdFug6b4rSZt5AsNnhD7q+uAX2pYX3KjeI0srY0wj/kz33huSn7omBnSmfIff8EbuwLfwXEuLU6TO77xexboy0B2Vrt6Ay5n6SusAM56+0PK5LXVtrOBXagoeUB3idvoixznyVRzzcmI07S5DX7rO2OyD1gw92uc1no9fjG6ecc8nquy+cw3oA8MOY1IXmtE3LOG1Ca2bPQVch9P7riBSHqbh4bDi9KiO+rreIKAx7Y2zrxJPTPb3lo99SgupfvFI6GMKrRKuzCs9XyQMnuhN/LP5KIRkX53jh8TQ1pOR+2LxuBvMU7czl/ADSo8lnGdlvyUefosqXaoanmFtZ9cZy1sd9SPCssTsOJkbm6pSnxdpeNC9SN1HeXkuM93T+DdHJfADyZyT69HMcP2EbU1F3k2/GebV9hSto9Vur98yuy5+13RXy0H2hQlma2SHLYlPGluKbbdXUOXzpX6+3u2gR0j9HNlb7d1/+fk5Lg3d0Wj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08" name="AutoShape 12" descr="data:image/png;base64,iVBORw0KGgoAAAANSUhEUgAAAJcAAAB6CAMAAACFmzEXAAAASFBMVEVeqd3///9ap9xSpNtOotv2+v3F3fGMv+Xu9ftkrN5wseCCuuPN4vOlzOp0s+GWxOe82O/V5vXn8fng7feeyOmy0+1Dntl+t+MW9xxPAAAGZUlEQVR4nMWc2ZqrIAyANcEFcbfq+7/pqKNWZZFNm6vznY74N4SQBNIgfFq6vK8YDYKAlkkRd5HeU8GjTFGeZAEiAASzAGKQsTz9MVdaZGQl+goACSolWfwsV1sNHNSGNrBO8lRUD49yRUWAQqgN7SPSWRRnGEQXLp1p15WuJAqqWZA23FP9NO/4Cc9cacD/oa30d1SzyobP6ZmmWowR0wvXNJYnjUUf1RQeVMb2R9q+hOWhVV0HrmnOM03nciNMQ1v/YOXywqYYB1w9CU0vXPWE6wUsYnraWjDKvChn/7b9B4nDCxebPwPmDpboYy2e9uhLINlG2bjS4V+zieRt2vLRnUQRZbCrZeOq12+JoxtW7IIFX2+7cSWbOjFxmcpU4uK1hOTfgVauNNvHw9EBjNljwRErX7m64x9Qaz8Wm9j8lWvHantoVq7maBZAW0suaq2u3baims07wcpVn74oYC5/9yPqIouDipq+nDwssN2+ivOIQHoLrGi0xQr6tJ087KQQWL3FylVdv6nNsuxsfQRQliHZPOxiaCtXwhkGUlnoJhV+EAO0/V/kGBcKhgQwnMvI3uoPQurwwFWJhkSz3bJxcBLfd57jnEI4JmBtwCUew0xIEZ64evGYgEzflZXu04gb1saVy5YSQCHjuIrDjr0K+b5r24fk3xUhloCcJRocqYAcXsTv2/zfY6aTkVh7r+01wXGT2eKcUWUcQNg9mdQU9OTiLzcuieHvZEN5t2W6xBLHCPrM1d1Zx5QtxUp3VrtwQXUZbc87FAa2PUtooYjMnPSF11W/c91M5D8ZDFksQ3Pikusr1fOKgFRSwGpc7F7OxYc6siGAQNLz20D7EFdrMswULVXXmqSLX1VwGe67MMWWGfvEbbTRuaRo8JFzhYHpwBMbIZixqujjpnPI0fbwRshlGUDBJDiJPZXKT5jPpE/hAr1zfdWgRORXyDVmudR9773+Q1zXuODClXrJHSy4rsnXylXGvwXDq59euabtpV4/Gn9gY3ypZuWi01IPWL18qllN9spVXkOolWsOVye0gSZFnRevT+U1KuTy2sVDvk01vZZLuoR1pteFz59Fdbn3hXMTG1f7I7+1ynDF+uZpv8QCKuXSCe8fE7xGhYfzjl8aGPKVhn1/VCbcTwtfmty53NJlJxEd433jid+tSN7bH7nqn1kYFxSeuCIP9T47QUGefIgLf+XzhYexx3hVN+P2zSWqlJ7i6N9E94Oo3HHi6lxSZlsRbEJXrjB3rd1aCAqPVS750C+8q/Ac6npv6PUAEZgIi7/P1Azv2pjIqYq4wjZ7U2VAxcVkwf2vtML3VCY75hHeS8speYuMSMrIkvtyNX1nU5JYvfweX1pn8MJ0gux8R3G/sJmvUz6MJb0NxHMd1kfauBylawhX9lJwlazq+7rui4RlD++XUusScRVkqeJ+b+k+J3J1ifzqwzBfUahLZPcP29SBS3HYKuByPRDWFe4s4YZLfMnDuwCojllFXOkr0aE4HlRxvVJEgUyFJfH3RndQLbnU16XEXM9X8bmDKi2usH14Z7yZRfm+nT/KBTezqIgn8ic1dn99UR7nPJjkigpL2lxh91gCovSot1xhxJ6ZS9S4HqXuh4npA7G0JGM04Qqjj7LdxgpL6wLebf9QWwxedaZ5wV+nrylOgKCn1al7i16v3yrNPxmlHhI3yDTv0Ov3gUVt07hGZiAq8TpyhXNK4oil33FgwNWWjkvTpN9An6t3tS4Ag/4MXa6OuvoxLE3aRjTXo3sqgqNRN4sOV1QQZ6dPDBu57rnaj/vNBVAnPxZcXeVhgwTNq9+6XFE9+qhOY2bcKqLgamOGPnZsEJyq23JFXcE81X4hMJ5DIVfa1MWIg6f4AQiza3YL8qQq+rqO5wphxbLl5pC3eAuplbIWfbXJQBDJf4XQF9AigIl1Z+A8j834SH6h0+Sg5JqS2NJ3fgFY2k7hgSuM4sAn2RTZ1m6dzd/1GHvxoQsVyUz6tG64Jjtj4CEpQ2C5exf42X91haOTACSV+aZzyxXOSRnyP7KhxzR5vsR5AmVck8ePR4v0H5COvb+fsBDvj22eoH4qu7QHJLFtE7MB18JWVyUhylOipSOAYFnVXpnUXJNEadMnJQ22UyzYaZajLaBZmfRN6udXKwy4/iXtmrzuPwkrMzpLVo5LR0fetE8Q/csfGxFAihLDlzI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10" name="AutoShape 14" descr="data:image/png;base64,iVBORw0KGgoAAAANSUhEUgAAAJcAAAB6CAMAAACFmzEXAAAASFBMVEVeqd3///9ap9xSpNtOotv2+v3F3fGMv+Xu9ftkrN5wseCCuuPN4vOlzOp0s+GWxOe82O/V5vXn8fng7feeyOmy0+1Dntl+t+MW9xxPAAAGZUlEQVR4nMWc2ZqrIAyANcEFcbfq+7/pqKNWZZFNm6vznY74N4SQBNIgfFq6vK8YDYKAlkkRd5HeU8GjTFGeZAEiAASzAGKQsTz9MVdaZGQl+goACSolWfwsV1sNHNSGNrBO8lRUD49yRUWAQqgN7SPSWRRnGEQXLp1p15WuJAqqWZA23FP9NO/4Cc9cacD/oa30d1SzyobP6ZmmWowR0wvXNJYnjUUf1RQeVMb2R9q+hOWhVV0HrmnOM03nciNMQ1v/YOXywqYYB1w9CU0vXPWE6wUsYnraWjDKvChn/7b9B4nDCxebPwPmDpboYy2e9uhLINlG2bjS4V+zieRt2vLRnUQRZbCrZeOq12+JoxtW7IIFX2+7cSWbOjFxmcpU4uK1hOTfgVauNNvHw9EBjNljwRErX7m64x9Qaz8Wm9j8lWvHantoVq7maBZAW0suaq2u3baims07wcpVn74oYC5/9yPqIouDipq+nDwssN2+ivOIQHoLrGi0xQr6tJ087KQQWL3FylVdv6nNsuxsfQRQliHZPOxiaCtXwhkGUlnoJhV+EAO0/V/kGBcKhgQwnMvI3uoPQurwwFWJhkSz3bJxcBLfd57jnEI4JmBtwCUew0xIEZ64evGYgEzflZXu04gb1saVy5YSQCHjuIrDjr0K+b5r24fk3xUhloCcJRocqYAcXsTv2/zfY6aTkVh7r+01wXGT2eKcUWUcQNg9mdQU9OTiLzcuieHvZEN5t2W6xBLHCPrM1d1Zx5QtxUp3VrtwQXUZbc87FAa2PUtooYjMnPSF11W/c91M5D8ZDFksQ3Pikusr1fOKgFRSwGpc7F7OxYc6siGAQNLz20D7EFdrMswULVXXmqSLX1VwGe67MMWWGfvEbbTRuaRo8JFzhYHpwBMbIZixqujjpnPI0fbwRshlGUDBJDiJPZXKT5jPpE/hAr1zfdWgRORXyDVmudR9773+Q1zXuODClXrJHSy4rsnXylXGvwXDq59euabtpV4/Gn9gY3ypZuWi01IPWL18qllN9spVXkOolWsOVye0gSZFnRevT+U1KuTy2sVDvk01vZZLuoR1pteFz59Fdbn3hXMTG1f7I7+1ynDF+uZpv8QCKuXSCe8fE7xGhYfzjl8aGPKVhn1/VCbcTwtfmty53NJlJxEd433jid+tSN7bH7nqn1kYFxSeuCIP9T47QUGefIgLf+XzhYexx3hVN+P2zSWqlJ7i6N9E94Oo3HHi6lxSZlsRbEJXrjB3rd1aCAqPVS750C+8q/Ac6npv6PUAEZgIi7/P1Azv2pjIqYq4wjZ7U2VAxcVkwf2vtML3VCY75hHeS8speYuMSMrIkvtyNX1nU5JYvfweX1pn8MJ0gux8R3G/sJmvUz6MJb0NxHMd1kfauBylawhX9lJwlazq+7rui4RlD++XUusScRVkqeJ+b+k+J3J1ifzqwzBfUahLZPcP29SBS3HYKuByPRDWFe4s4YZLfMnDuwCojllFXOkr0aE4HlRxvVJEgUyFJfH3RndQLbnU16XEXM9X8bmDKi2usH14Z7yZRfm+nT/KBTezqIgn8ic1dn99UR7nPJjkigpL2lxh91gCovSot1xhxJ6ZS9S4HqXuh4npA7G0JGM04Qqjj7LdxgpL6wLebf9QWwxedaZ5wV+nrylOgKCn1al7i16v3yrNPxmlHhI3yDTv0Ov3gUVt07hGZiAq8TpyhXNK4oil33FgwNWWjkvTpN9An6t3tS4Ag/4MXa6OuvoxLE3aRjTXo3sqgqNRN4sOV1QQZ6dPDBu57rnaj/vNBVAnPxZcXeVhgwTNq9+6XFE9+qhOY2bcKqLgamOGPnZsEJyq23JFXcE81X4hMJ5DIVfa1MWIg6f4AQiza3YL8qQq+rqO5wphxbLl5pC3eAuplbIWfbXJQBDJf4XQF9AigIl1Z+A8j834SH6h0+Sg5JqS2NJ3fgFY2k7hgSuM4sAn2RTZ1m6dzd/1GHvxoQsVyUz6tG64Jjtj4CEpQ2C5exf42X91haOTACSV+aZzyxXOSRnyP7KhxzR5vsR5AmVck8ePR4v0H5COvb+fsBDvj22eoH4qu7QHJLFtE7MB18JWVyUhylOipSOAYFnVXpnUXJNEadMnJQ22UyzYaZajLaBZmfRN6udXKwy4/iXtmrzuPwkrMzpLVo5LR0fetE8Q/csfGxFAihLDlzI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112" name="AutoShape 16" descr="data:image/png;base64,iVBORw0KGgoAAAANSUhEUgAAAJcAAAB6CAMAAACFmzEXAAAASFBMVEVeqd3///9ap9xSpNtOotv2+v3F3fGMv+Xu9ftkrN5wseCCuuPN4vOlzOp0s+GWxOe82O/V5vXn8fng7feeyOmy0+1Dntl+t+MW9xxPAAAGZUlEQVR4nMWc2ZqrIAyANcEFcbfq+7/pqKNWZZFNm6vznY74N4SQBNIgfFq6vK8YDYKAlkkRd5HeU8GjTFGeZAEiAASzAGKQsTz9MVdaZGQl+goACSolWfwsV1sNHNSGNrBO8lRUD49yRUWAQqgN7SPSWRRnGEQXLp1p15WuJAqqWZA23FP9NO/4Cc9cacD/oa30d1SzyobP6ZmmWowR0wvXNJYnjUUf1RQeVMb2R9q+hOWhVV0HrmnOM03nciNMQ1v/YOXywqYYB1w9CU0vXPWE6wUsYnraWjDKvChn/7b9B4nDCxebPwPmDpboYy2e9uhLINlG2bjS4V+zieRt2vLRnUQRZbCrZeOq12+JoxtW7IIFX2+7cSWbOjFxmcpU4uK1hOTfgVauNNvHw9EBjNljwRErX7m64x9Qaz8Wm9j8lWvHantoVq7maBZAW0suaq2u3baims07wcpVn74oYC5/9yPqIouDipq+nDwssN2+ivOIQHoLrGi0xQr6tJ087KQQWL3FylVdv6nNsuxsfQRQliHZPOxiaCtXwhkGUlnoJhV+EAO0/V/kGBcKhgQwnMvI3uoPQurwwFWJhkSz3bJxcBLfd57jnEI4JmBtwCUew0xIEZ64evGYgEzflZXu04gb1saVy5YSQCHjuIrDjr0K+b5r24fk3xUhloCcJRocqYAcXsTv2/zfY6aTkVh7r+01wXGT2eKcUWUcQNg9mdQU9OTiLzcuieHvZEN5t2W6xBLHCPrM1d1Zx5QtxUp3VrtwQXUZbc87FAa2PUtooYjMnPSF11W/c91M5D8ZDFksQ3Pikusr1fOKgFRSwGpc7F7OxYc6siGAQNLz20D7EFdrMswULVXXmqSLX1VwGe67MMWWGfvEbbTRuaRo8JFzhYHpwBMbIZixqujjpnPI0fbwRshlGUDBJDiJPZXKT5jPpE/hAr1zfdWgRORXyDVmudR9773+Q1zXuODClXrJHSy4rsnXylXGvwXDq59euabtpV4/Gn9gY3ypZuWi01IPWL18qllN9spVXkOolWsOVye0gSZFnRevT+U1KuTy2sVDvk01vZZLuoR1pteFz59Fdbn3hXMTG1f7I7+1ynDF+uZpv8QCKuXSCe8fE7xGhYfzjl8aGPKVhn1/VCbcTwtfmty53NJlJxEd433jid+tSN7bH7nqn1kYFxSeuCIP9T47QUGefIgLf+XzhYexx3hVN+P2zSWqlJ7i6N9E94Oo3HHi6lxSZlsRbEJXrjB3rd1aCAqPVS750C+8q/Ac6npv6PUAEZgIi7/P1Azv2pjIqYq4wjZ7U2VAxcVkwf2vtML3VCY75hHeS8speYuMSMrIkvtyNX1nU5JYvfweX1pn8MJ0gux8R3G/sJmvUz6MJb0NxHMd1kfauBylawhX9lJwlazq+7rui4RlD++XUusScRVkqeJ+b+k+J3J1ifzqwzBfUahLZPcP29SBS3HYKuByPRDWFe4s4YZLfMnDuwCojllFXOkr0aE4HlRxvVJEgUyFJfH3RndQLbnU16XEXM9X8bmDKi2usH14Z7yZRfm+nT/KBTezqIgn8ic1dn99UR7nPJjkigpL2lxh91gCovSot1xhxJ6ZS9S4HqXuh4npA7G0JGM04Qqjj7LdxgpL6wLebf9QWwxedaZ5wV+nrylOgKCn1al7i16v3yrNPxmlHhI3yDTv0Ov3gUVt07hGZiAq8TpyhXNK4oil33FgwNWWjkvTpN9An6t3tS4Ag/4MXa6OuvoxLE3aRjTXo3sqgqNRN4sOV1QQZ6dPDBu57rnaj/vNBVAnPxZcXeVhgwTNq9+6XFE9+qhOY2bcKqLgamOGPnZsEJyq23JFXcE81X4hMJ5DIVfa1MWIg6f4AQiza3YL8qQq+rqO5wphxbLl5pC3eAuplbIWfbXJQBDJf4XQF9AigIl1Z+A8j834SH6h0+Sg5JqS2NJ3fgFY2k7hgSuM4sAn2RTZ1m6dzd/1GHvxoQsVyUz6tG64Jjtj4CEpQ2C5exf42X91haOTACSV+aZzyxXOSRnyP7KhxzR5vsR5AmVck8ePR4v0H5COvb+fsBDvj22eoH4qu7QHJLFtE7MB18JWVyUhylOipSOAYFnVXpnUXJNEadMnJQ22UyzYaZajLaBZmfRN6udXKwy4/iXtmrzuPwkrMzpLVo5LR0fetE8Q/csfGxFAihLDlzI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4114" name="Picture 18" descr="https://cdn.serinus42.com/bbd57c3a1b61132/uploads/c/300/a4e0b/twitter-logo_2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05370" y="4696365"/>
            <a:ext cx="968163" cy="832621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803900" y="4849985"/>
            <a:ext cx="201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@HIRGUWO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3C1B71"/>
                </a:solidFill>
              </a:rPr>
              <a:t>Partners</a:t>
            </a:r>
            <a:endParaRPr lang="en-CA" b="1" dirty="0">
              <a:solidFill>
                <a:srgbClr val="3C1B7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5745" y="3121760"/>
            <a:ext cx="2496325" cy="1485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http://fluidsurveys.com/media/assets/19116/surveys/34975/HEQCO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855" y="1585560"/>
            <a:ext cx="3429000" cy="981076"/>
          </a:xfrm>
          <a:prstGeom prst="rect">
            <a:avLst/>
          </a:prstGeom>
          <a:noFill/>
        </p:spPr>
      </p:pic>
      <p:sp>
        <p:nvSpPr>
          <p:cNvPr id="30722" name="AutoShape 2" descr="data:image/jpeg;base64,/9j/4AAQSkZJRgABAQAAAQABAAD/2wCEAAkGBxQSEBUUEhAVFBUUGR0bGRcSFRgXGhUbFxYXGhgbGxcaHC0gGBsnHRsVITEiJSksLi4uHB81ODMtNygtLisBCgoKDg0OGhAQGiwmICQ0LC4sLDQsLCw0MSwsLCwsLDQsLCwsLCwsMi8sLCwsMC4sLCwsLCwsLCwsLCwvLCwsMf/AABEIAMsA+QMBEQACEQEDEQH/xAAbAAEAAwEBAQEAAAAAAAAAAAAABQYHBAMCAf/EAEkQAAEDAgQDBAYDDQcEAwEAAAEAAgMEEQYSIUEFMVEHEyJhMnGBkaGxUmLBFBcjQlRyc5KTwtHS8CQzQ6Kyw+E0NVOCs9PiFf/EABoBAQACAwEAAAAAAAAAAAAAAAABBAMFBgL/xAA5EQACAgADBQUHAwMDBQAAAAAAAQIDBBExBSFBUWEScbHB8BMiMoGh0eEGFJEWM1IVU3IkNEJi8f/aAAwDAQACEQMRAD8A3FAEAQBAEAQBAEAQBAEAQBAEAQBAEAQBAEAQBAEAQBAEAQBAEAQBAEAQBAEAQBAEAQBAEAQBAEAQBAEAQBAEAQBAEAQBAEAQBAEAQBAEAQBAEAQBAEAQBAEAQBAEAQBAc1VXxxuja94aZXZWX/GdYm1+V7BQ5JZJmSFM5qUorNR3vojpUmMIAgCAIDmFfH33cZx3uTPkHMNuBc9NSF57SzyMnsZ+z9rl7ueWfU6V6MYQBAEAQBAEAQBAEAQBAEAQBAEAQBAEAQBAEAQBAEBQO1/+4g/Sn/QVUxeiOh/T392zu8z6wFjTvctPUu/CcmSH/E8nH6fnv6+ai/P3ZakbW2V7PO6le7xXLu6eHcX1WznwgCAq2NcXNo2ZI7OncPC08mD6TvsG/quVguuUFktTa7M2ZLFS7Ut0Fq+fRffgVHstmdJxCV73Fz3QuLnO5k95Fqq+Fbc2360Nzt2EYYSEYrJKSyXykaur5yIQBAEAQBAEAQBAEAQBAEAQBAEAQBAEAQBAEAQHHxHikUBj714Z3r8jSeRcQSATyHI81DklqZK6p2Z9lZ5LN9x2KTGUHtfH9ng/Sn/Q5VMXojof07/dn3eaMuVE6s1LAWNO9y09S78LyY8/4n1T9f5+vneovz92Wpye1tleyzupXu8Vy7unh3F9Vs58q2NcWto2ZGWdO4eFuzB9N/l0G/vKwXXKCyWptdmbMlipdqW6C1fPovvwMcqJ3SPc97i57jdzncyStc2282drCEYRUYrJLRFz7JR/bZDsIT8ZI7fI+5WML8b7jSfqB/8ATRX/ALLwZrK2ByAQBAEAQBAEAQBAEAQBAEAQBAEAQBAEAQBAEAQFA7ZB/ZIf03+3IsF/wo2+xv7su7zRH9nuObZaarf5RSuPuY8/AO9h84qt4MzbQ2frbUu9ea81/HTReJcPjqInRStzMcNR8iDsRsVmlFSWTNPTdOmasreTRi2K8NSUUtjd0Tj4JLc/qu6PHx5jcDW21Ot9DuMBj4YuGa3SWq8108NCDWIvl64f2jyMpXRvbnnbox55EdXjcjy9Ly1KtxxLUN+pz12w654hOLyi97X27/oUmondI9z3uLnvN3OdzJVVtt5s38IRhFRisktEdXBuEy1UwiibcnmTyYN3OOw+amEHN5Iw4nE14et2WPd4vkjYKGjpuFUhc5wAbq+Rw8UjttNzsGhbKEI1ROKvvux93guCXrVlNl7WJMxy0bct9M0hvba9m2usft3yL62NHLfP6fk+R2ry/kbP2jv5U9u+RP8Ao0P83/H5NF4FUzSQNfUQthe7XI1xdlG2a40d5bLPFtreaW+NcZuNbzXMkF6MQQBAEAQBAEAQBAEAQBAEAQBAEAQBAEAQFB7Y2n7jiNtBMLnpeOQC/tWC/wCE22x2vayXTzRkhVU6I0vs9xxbLTVT+gilcfcx5+TvYfOzVbwZpNobP1tqXevNea+fdonEuHx1ETopWBzHcwfgQdiOYKzyipLJmnpunTNWVvJow/FnBTRTmIvDwRmYbi+U3tmA5HT1HmOg1s6ezLI7XC7QWIoViWT0fLPoyEh5qJ6GfDvOTZKcG4TJVTCKJt3HmTyYN3OOw+a8Qg5vJHvE4mvD1uyx7vF8kbBQUVNwqkc5zgANXyEeKR22m/QNH8VsoQjVE4q++7H3eC4JetWZHizE0ldLmddsbf7uO+jfrHq89duQ8685uTN/hMJDDwyW9vV+uBBrGWjWez7BHc5aipb+F5sjP+F5n6/y9fK1VVlvZz20Noe0zrre7i+f48TQFnNQEAQBAEAQBAEAQBAEAQBAEAQBAEAQHy+9ja19r8roSsuJm/E8f1dPK6KWkia9v1n2I2c07tPVUpYicXk0dLRsXDX1qyuxtPovqcv3z5/yeL9Zy8/u5cjN/T1P+b/hFsw7iCDicD45GNDrWkicbgj6TTu3z5g+wmzVbGxZGmxuBtwNilF7uEvv18TNMa4SfQyZm3fA8+B+7T9B/n0O/rWGyvs9xt8FjY4iOT3SWq8163FZIWIvF44D2hzQ0roXt72RoAikceQ5Wfu623Xkeqy+3cYmvlsiu+9STyXFfbln9PoVSpmdI5z5HF7nm7nO5kqnm88zoFVCMFCKyS4HvwLg8tTOIom3J5k8mC+rnHYfNZEnZkkU7bYYROdj3cOvRGyUFFTcKpHOc4ADWSR3pSO2036BoV+EI1ROSvvux93guS9asyPFmJpK6XM67Y2/3cd/R+s7q89duQ8685uTN9hMJDDwyWvF+uH/ANZBrGWzWez7BHc5aipb+F5sjP8AheZ+v8vXytVVZb2c9tDaHtM663u4vn+PEuPGuLR0sJlldZo5Ac3HZrRuVlnNQWbNfhsNZiLFXWt/h1ZncnafPc5aeIDYFzibeZ0VP93LkdKv09Tlvm/ofjO0ypJAFNESTYAZySToABfUp+7nyD/T9CWbm/oaPwiSZ0LXVDGskOpawkhvQXO9ufmrkW2ve1OZxEao2NVNuPNnavRhCAIAgCAIAgCAIAgCAIAgCAIAgITFWG462LK7wyNvkkA1aeh6tO4+1YralYi9gMfZhJ5x3p6rn+epivFOHSU8ropW5Xt9xGzmndp6/atbKLi8mdxRfC+tWVvNP1v6nnRVb4ZGyRPLHtNw4bfxHkoTaeaPVtULYOE1mmbDhzj0PEqd0crG58tpIjyI+k3fL8QfYTsqrVYsnqcVjsDbgbFKL3cH5Pr4maY1wk+hkzNu+B58D92n6D/Pod/WsNlfZ7jb4LGxxEcnuktV5orsPNV56G1w/wAZKcG4TJVTCKJt3HmTyYN3OOwXiEHN5Iy4nE14et2Te7xfJG14b4BHRw5IxcnV7zzeep6DoNls661BZI4bGYyzFWduenBcl61fEzvtWgqDUNMhJp/8LL6INvFm+vz9nLdVsRKSe/Q3uxYUTrai/f493DLp568Ci9z5qv7Q3X7bqW/s0FK2r/D/AN5p3JdbIHfz9L/Oyz0Tj2t5qtr4e9U51vNf+XPL7czVuNcXjpYTLK6wHIDm47NaNyrk5qCzZzOGw1mIsVda3+C5sxTEfHpKybvJNGjRjAdGD7T1O/qsFrLLHN5s7nBYKvC19iGvF8360RFsYSQACSTYAC5JPIADmVjLbaSzZreBcGimAmnAM5Gg5iIHYdXdT7BuTsKKOx7z1OO2ptR4h+yr+Dx/HT5vpc1ZNKEAQBAEAQBAEAQBAEAQBAEAQBAEAQEJirDcdbFld4ZG3ySAatPQ9WncfasdtSsW8vYDHzwlnajvT1XP88mYrxPh0lPK6KVuV7fcRs5p3aev2rWSi4vJncUXwvrVlbzT9ZM+KKrfDI2SJ5Y9puCP61HUKE2nmj1bVC2DhNZpmwYc49DxKndHKxufLaWI8iPpN+r8QfYTsqrVasnqcVjsDZgbFKL93g/v63lG4r2eTx1QZAM8Mnovcf7sbiT1dd/WsFlEs8kbbB7Wp7Dna8mlpz7vW7uNLw3wCOjhyRi5Or3kavPU9B0Gys11qCyRocZjLMVZ25/JciWWQqHNxChZPG6OVgcxwsQf60O4OyiUVJZMyVWzqmpweTRi+LcMPopN3QuPgf8Auu6OHx5jcDW21Ot9Dt9nbQhi4cpLVea6eHHhnAONliSzL8pqKzZ1V/GZqjJ30rn923K2+w+0nS55lZLO09WUsJGqpyUIpZvM542FxAaCSTYAC5JPIAblYi82ks3oa3gbBwpgJpwDORoOYiBHIdXdT7BuTsaKOxvepx21NqPEP2dfweP46fPllc1YNKEAQBAEAQBAEAQBAEAQBAEAQBAEAQBAEBRO1Oem7lrJBmqOceW2ZgvqXH6Bta255cririnDLJ6m/wBhQxHtHKHwcc9H3dfD6PJzJbb4qooJnRyvlF5NHtQcQkikbJES17TcEH59R1G6lLs70zHOXt4uuUU0za8H4pZWx62bMweNn7zerfl871NysXU5LaGzp4SfOL0fk+pYlmNcEAQHNxCijnjdHK0PY4WIP9aHzUSipLJmSq2dU1ODyaMUxhhV9FLqS6Jx8D/jld0d8+Y3A19kHV3HY4LFwx0c28pLVea6eBX+581i9oy9+2XMu3ZjU0zKi0w/Cu0ie70RcatH0Xnrvy03zYeUO1v1NXtqrEOhdh5xXxLj+Uvz3a8tgcgEAQBAEAQBAEAQBAEAQBAEAQBAEAQBAEBWsZYrZRMs2zp3Dws2H1ndG/P3kYbrlBdTZ7O2dLFyze6C1fkuvgY1V1T5ZHSSOLnvNy47/wAB5bLWttvNnbV1xrioQWSWh68L4TJVStiibdx32aN3OOwH9ar3WpOWUTBjLKqqnOx5ZePJH5xLhklNK6KVuV7fc4bOad2n+tbqLE1LJk4SyuypTreafrJnzRVb4ZGyROLXsNwR/Wo8l5TcXmjLbVC2DhNZpmzYPxSytj1s2Zg8bP3m9W/Ll0vsqblYupxG0dnTwk+cXo/J9SxLMa4j+N8XjpYTLK6wHIDm87NaNyvE5qCzZYw2GsxNirrW/wAFzZjvEsZVT6oVDZCwtPgjBJYG/Rc38a+559LWFqMbpSn2jq5bMoqoVWWeer45+XQ07gnGKfitK5rmi5FpYnHVh2IPTcOHwIV1ONkcmc1bVbgrlKL7n6+q8jMsWYZkopLG7onHwP8A3XdHfPmNwNfbU630Ou2ftCGLhyktV5rp4ECsRsDTcBY1z5aepd4+Ucjvx+jXH6XQ7+vndovz92Ryu1tk9jO6lbuK5dV06cO7TQlcOdCAIAgCAIAgCAIAgCAIAgCAIAgCAICtYyxUyijs2z5njwM6fWd0b5b+8jDdcq11Nns7ZssXLN7oLV+S6+BjdXVPlkdJI4ve83Ljv/AeWy1rbbzZ21dca4qEFklwPbhPDJKmVsULczj7mjdzjsAphBzeSMeIxFeHrdlj3etDasMYejoosjNXu1e8jV5+wDYf8lbOutQWSOHxuOsxdnalpwXL1zKn2scRpsjYi0PqRq0tNjE088x6OH4vt2CxYjstZPUv7F9vCTnF+5x693dz+RmHfeSqezR0n7mXImMJU1RNVMFL4XtNzJ+LG3cu6g8su/L1e66n2vdKuNxdcaWrkmnw59334G18a4vHSwmWZ1gOQHN52a0bkq9Oags2cjhsNZibFXWvwupiuIuOyVk3eSGwGjGDkwdB1PU7+4LW2WObzZ3ODwdeFr7EPm+b9cCHmSvU9YnRHtwniclNM2WF2V7fc4btcN2n+tbLNGTi80ULaoWwcJrcbRwTi9PxWlc1zRe1pYnHVhPIg87XFw4dNiFbTjZHJnM21XYG5Si+5+vqvIzPFmGZKKTW7onHwSW/yu6OA9/MbgULanW+h12z9oQxcOUlqvNdPD6uBWE2BpuAsa58tPUu8fKORx9Po1x+l0O/r53aL8/dkcrtbZPYzupW7iuXVdPDu00JXDnQgCAIAgCAIAgCAIAgCAIAgCAID5eDY2NjbQ87ezdCUUCr7NnSvdJJXue9xuXGIXP+fQeWyqPC5vNyOhr28q4qEKkktFn+Dy+9YPyw/sh/Oo/aLme/6if+39fwW7DeHoqKLJGCXHV73WzPP2AbD/lWK6lWskabG42zFz7U9FouC9cyHx3jJtG3uoiHVDhoOYiB/Gd59G7+rnFlnZ3cTLgcC732pfD49F9zGZpXPc573FznG7nONySeZJVRvM6aMVFJLRHdwDgktZMIoRrzc4+jG36TvsG6mMHJ5IxYjEQoh25/JczZIIaXhFH0A5nTPM+3xPlyA8grTcaonNpX7QvyWv0S9fyZLifj0tZL3khsB6DAdGDoOp6nf3BUXY7JbzrKsJDCVKNevF8/XIjYAXkNaCXE2AAuSTyAG6xuLTLkLouOb3Zamh0vZmXUhMj8tS7xNF/AzT0HW533I5aWvY3uV4bKO/U5zE7b7VyUF7i/l9enRfz0zqtpHwyOjlYWPYbOadv4jzHNYmmnkzZQnGcVKLzTPThXEpKaVssL8r2+5w3a4btPT7QCpjJp5oi2qFsXCa3M2ngnF6fitK5rmAmwEsTubDsQelxcOHTYhW042RyZzNtVuBuUovufr6ogn9lrLm1U8Da7Gk++4v7lX/aLmbVfqKeW+tfyfP3rWflbv2Y/mT9ouZP9RS/21/P4LvwikfDC2OSYzFumdwsSNr9SBpfdWoRcVk3maHEWRtsc4x7KfA7V6MIQBAEAQBAEAQBAEAQBAEAQBAEAQBAU/HeMm0be7is6ocNBzEQP4zvPo3f1LFZZ2dy1NjgcC732pfCvr3fcxmaZz3F73FznG7nONySeZJVTU6aMVFZJbjv4BwSWsmEUQ15ucfRjb9J32DdTGLk8kYsRiIUQ7c/l1NjghpuEUfQDmdM8z7fE+XIDyCtNxqjvOcSv2hfkvwl6/kyjEPHZaybvJDYDRjAfCwdB1PU7+4DX2WObzZ2WDwdeFr7EPm+frgiHm5KIanvEfCj34dUPhkbLG7K9hu09PZuCLgqXY080eP2sJwcbFmmbXhHFDK2PZsrR42fvN6tPw5K/VarF1OO2hs+eEnzi9H5PqeWNMJsro7izJ2DwP6/Vd1b8veD6srUl1PGCxssPLnF6r7dTE62kfDI6OVhY9hs5p2/iN77qm008mdRCcbIqUXmmXbsdP9rm/Q/vtWajU1m2P7Ue/wAjXFaOdCAIAgCAIAgCAIAgCAIAgCAIAgCAIAgCA+JmktIa7KSDZ1gcptobHQ2Qla7zP5+y5j3F762VznG7nOa0lxPMkrB7DPibeO15RSSgsl3nz96iL8ql/VYo9guZP+sz/wAF9SxQwU3CKM2uGjmTYvleeXrJ6cgOgCyNxqjmVEr9oXpLX6JfbxMnxFx2Ssm7yQ2A0YwcmN6DqeVzv7gNdZY5vNnZ4PB14WvsQ+b5v1oiMYwkgNBJJsABcknkABzKxlptJZvQ0fhXZsHUru/cW1DxdtjcRdAR+Nff4dTdhhfd36nMYjbrV69ks4L6/bp9eRQeJ8Pkp5XRTNyvb7iNnNO7T1+1VJRcXkzo6L674Kyt5p+t/U+KGtfDI2SJ5a9puCPiCNwdwojJxeaJtqhbBwms0zaMIYnZWx7NlYPGzp9ZvVp+HJbOq1WLqcPtDZ88JPnF6PyfU8caYTZXR3FmTsHgf1+q7q35e8GbK1JdTxgsZLDy5xeq+xT+yukfDxCeOVhY9kRBadvGz3jcHdYqU1Jpmy2rOM6ISi8035GrKyaAIAgCAIAgCAIAgCAIAgCAIAgCAIAgCAIAgCAIChdr/wD00H6X/beqmL+FHQfp3+9P/j5oy5jCSAASSbAAXJJ5AAcyqJ1baSzZreBcGimAmnAM5Gg5iIHYdXdT7BuTsKKOxvepx21NqvEP2dXweP46fN8lc1ZNKQeKsNx1sWV3hkb6EgGrT0PVp3H2rFbUpovYDHzwk84709Vz/PIxbifD5KeV0Urcr2+4jZzTu09ftWtlFxeTO5ovhfWrK3mn639Sz9lH/cHfoH//ACQrPhfj+Rqtv/8AaL/kvCRry2Bxp4/crO87zIO8y5c1vFlve1+l9VGXE9duXZ7Oe7U9lJ5CAIAgCAIAgCAIAgCAIAgCAIAgCAIAgCAIAgCAofa40mCnABJM1gALkkxvAAG5VTF/Cu83/wCn2lbY3/j5o6MC4OFMBNOAZyNBoRCCOQ6v6n2Dcn1RR2PelqY9q7UeIbqq+Dx/HL+WXRWTSBAEBB4rw3HWxZXeGRvoSAatPQ9WncfasVtSmi9gMfPCTzW9PVc/yUfs64fJT8Vkimble2B9xsR3kViDu07FVcPFxsaZv9sXwvwMbK3mnJeD16mqK+ckEAQBAEAQBAEAQBAEAQBAEAQBAEAQBAEAQBAEAQBAecsDXFpc0EsN2kgEtNiLjobEj2qMkelKSTSeuvU9FJ5CAIAgCA8zA3OH5RnALQ6wuASCRfnYkA28goyWeZ67Uuz2c92uXU9FJ5CAIAgCAIAgCAIAgCAIAgCAIAgKdXdoUEUr4zDMTG5zSQGWJaSDa7uWiA8fvmU//gn90f8AOpyBP4bxCytY90bHtDHZTny63F9LEqAeeJsTx0WTO1zzJezWWuA21ybnlqEB1Yf4yyrhEsYIFyC11rtI2NvKx9oQHRxSuEEL5XAkRtzENtc26X0QERhzF0NY9zGB7HgXAkyjMN7WJvbT3oCY4jViGF8rgSI2lxDeZDRfS+6Ai8M4njrTII43s7vLfvMuubNa1ifolAfGIcXQUjsj8z5OeSMAkX5ZiSAPn5ICJpO0mnc6z4pYx9KwcB67G/uBU5AtX/8ASjNOZ2OEkYaXXYQbhoJIHnoRY7qAReG8WRVr3NjjkaWNDjny63NtLOKAlOL8QbTwPmcC5rBchtrnUDS5tugOHDWJI60PMbHt7sgHPl1zX5WJ6ICZJQFSoMfwS1DYRG8Z3ZQ85cp5hp531NvegLFxfiAp4HzFjnhguQy17XAJ1IGnP1BAR+GsTxVufu2vYY7XEmXUOvYixPQoDpxBxplHD3sgLhmDQG2uSelyByBPsQHxhzj0dZG58bXNyuylr7XGgN9CdNUB8YkxFHRNY6RrnZyQAy19BcnUjTl70B4vxVG2iFWYpAxxsG+HNq7KD6VrX8+SAh/vmU//AIJ/dH/OgDe0unJt3E/uZ/OpyBd1ACAIAgCAIAgMZLIjxeQT5e6M8mfOcrbZn8zfTWykF0+4uDfSpv23/wC1ALBwKjpo470oZ3bze8bswcRpzuelkBmvFL8T4oWMdZguxruYayO93e03/WCkg6+zavdBVyU0mneXFjtJHe49oze4IyS8Yy/6Co/RlQDGaJ8kZE8dx3bh4x+K4gkA+sB3r1UkGqP44ys4VPI3RwieHt+i7IfgeYP/AChJCdkfpVPqj/3UYK3WyMZxSR1WwvYJnl7dyLnL6xbIbbhCC5HhnCq1uWFzI3nl3f4N/wCo4Wd7ihJZOI0rYqGWONuVrIXgAdAwqAZz2ccUip5pXTSCMOYAC6+pzKQWjFuJaWWimZHUMc9zbAC9z4h5IDh7JPQqPzmfJyME12g8V7ijcAfHN4G+QI8Z/VuPWQoBmVRwaSKkhqrkCR7gLaZcvoH22efYOqkg1zgda2tomucAe8YWvHnbK8e+/wAFBJneCZTScT7l59Iuid5kG7T7S0frKQSHanXF80NO3XKMxA3c85Wj12B/WRA8OzSrMNZJTv0MgIsdnxE6e7P7kYPPtFqHVFeyBmpYGsA+vIQT82e5ECy49pWxcK7tvosMbR6mkBQgVzBjeH/c7vuvuu8zm3eE3y5W25bXupBZKSk4RI9rI2wOe4+EAuuTz6oC4KAEAQBAEAQBAYvNw8VHFZIS7KJJ5BcC9vE88vYpBafvYs/Knfsx/FMwSXGHDhvC+7bIXO1YxxFiTI5xJt5AuPsUAzzDvFpqRznwxNcXDLd7HOsAbkDKRva/qUkHjX8SldU/dLmCOQuDvC1zW5m21sT5C+qA1Pj1c2fhMsrOUkN/VfmPWDcexQSVfs0omTw1cUjczH92CP17EdCDYgoCvcRp5uHTSw3u2Vjm3PKSNwIDvzh8DfY6yQWbsj9Kp9Uf+6jJLBxfh1DWzOie5vfsAuWOyvAty6Pt01t5KAUzF2ChSRd8ybOzMBleAHC/KxGjvcFILHhfiL5uET944uMbZWBx1JAjuLne2a3sQFOwXh9lbI9j3uYGNBGS2tzbcICdxBgOKnppJmzSOLBcB2Wx1A1sPNMwdXZJ6FR+cz5ORggO0LiZqK0sZcth8AA1u7m829en/qiIPOuxHUy033M6nYIwGgZYpAW5LZbEu56dEyBL9lnFcsklM46P8bAfpNFnD2tsf/UoyTn7SKQwVrKhmneAOB+vER9mT4ogeeGwa/ixmcPC0mWx2DLNjHrBye4oD6xnEaPijJ2jRxbKLbkG0g9tv8yA/cDQGq4k+ocNGF0hv9J5IYPZckfmowWvtL/7e/8APZ/qChAqmDsHxVlOZHyyNIeW2ZltYBp3addVILRwnAUNPOyZs0rjGbgOyWOhGtm33TMFtUAIAgCAIAgCAolHg6dnEvuoui7vvXvsHOzWdmtpktfUbqQXtQCm44w3U1sjO6fE2ONpsHueCXOOpsGEWsGga9VILRwqhbBBHE3lG0D12Gp9ZNz7VAI3GHAzWUxjaWh7XBzC64AI0NyATYtLhy6ICJ4Thupj4fPSyPiJeD3Za5xAzekHXYLC+ugPMoDowJhyWiE3eujPeFtu7c4+jmve7R1CA78V8AbWQZNBI3WNx2PQ/VPI+w7ICNwJhqaiM3fOjPeBlu7c4+jnve7R9IICJ432clzy+mmGpvlmJ0JN9JACT7RfzU5g4G4CrZXATTsyjd0j5CPzWkfaEzBeqfgbYaJ1NDux7bu/Gc8HxOsOp9ygELgbCs1HLI6V0RD2gDu3OJuDfW7QpBYMSUDqilliYWhzxYFxIHMHUgE/BQCDwhh2oo4ZwXRGSS3d2c4tBDXAZiWAgXI5AqQc2DMHS01Q6aofG92UhuRznG7j4nHM0a209pQF3UAoXEMGVArzU0z4g3OJAHue03Orxow6E5vepBO414E6spwxmUSMcHNzGw6OBIB2N/WAoBzYEw2+jZIZcpkkI9AkgNaNNSBrcu+CA9Mc4ddWRMEeUSRuuC8kDK4WcLgHo0+xAfuBsPuo4XiTKZHuuSwkiwFmi5A+sfagOnGHCX1VK6KMtDi5pu8kDwm51AJ+CAozOzutHKaEeqSQf7anMH6ez6u/88P7WX/60zBqQUA/UAQBAEAQBAEAQBAEAQBAEAQBAEAQBAEAQBAEAQBAEAQBAEAQBAEAQBAEAQBAEAQBAEAQBAEAQBAEAQBAEAQBAEAQBAEAQBAEAQBAE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155575" y="-2697163"/>
            <a:ext cx="6915150" cy="5629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AutoShape 4" descr="data:image/jpeg;base64,/9j/4AAQSkZJRgABAQAAAQABAAD/2wCEAAkGBxQSEBUUEhAVFBUUGR0bGRcSFRgXGhUbFxYXGhgbGxcaHC0gGBsnHRsVITEiJSksLi4uHB81ODMtNygtLisBCgoKDg0OGhAQGiwmICQ0LC4sLDQsLCw0MSwsLCwsLDQsLCwsLCwsMi8sLCwsMC4sLCwsLCwsLCwsLCwvLCwsMf/AABEIAMsA+QMBEQACEQEDEQH/xAAbAAEAAwEBAQEAAAAAAAAAAAAABQYHBAMCAf/EAEkQAAEDAgQDBAYDDQcEAwEAAAEAAgMEEQYSIUEFMVEHEyJhMnGBkaGxUmLBFBcjQlRyc5KTwtHS8CQzQ6Kyw+E0NVOCs9PiFf/EABoBAQACAwEAAAAAAAAAAAAAAAABBAMFBgL/xAA5EQACAgADBQUHAwMDBQAAAAAAAQIDBBExBSFBUWEScbHB8BMiMoGh0eEGFJEWM1IVU3IkNEJi8f/aAAwDAQACEQMRAD8A3FAEAQBAEAQBAEAQBAEAQBAEAQBAEAQBAEAQBAEAQBAEAQBAEAQBAEAQBAEAQBAEAQBAEAQBAEAQBAEAQBAEAQBAEAQBAEAQBAEAQBAEAQBAEAQBAEAQBAEAQBAEAQBAc1VXxxuja94aZXZWX/GdYm1+V7BQ5JZJmSFM5qUorNR3vojpUmMIAgCAIDmFfH33cZx3uTPkHMNuBc9NSF57SzyMnsZ+z9rl7ueWfU6V6MYQBAEAQBAEAQBAEAQBAEAQBAEAQBAEAQBAEAQBAEBQO1/+4g/Sn/QVUxeiOh/T392zu8z6wFjTvctPUu/CcmSH/E8nH6fnv6+ai/P3ZakbW2V7PO6le7xXLu6eHcX1WznwgCAq2NcXNo2ZI7OncPC08mD6TvsG/quVguuUFktTa7M2ZLFS7Ut0Fq+fRffgVHstmdJxCV73Fz3QuLnO5k95Fqq+Fbc2360Nzt2EYYSEYrJKSyXykaur5yIQBAEAQBAEAQBAEAQBAEAQBAEAQBAEAQBAEAQHHxHikUBj714Z3r8jSeRcQSATyHI81DklqZK6p2Z9lZ5LN9x2KTGUHtfH9ng/Sn/Q5VMXojof07/dn3eaMuVE6s1LAWNO9y09S78LyY8/4n1T9f5+vneovz92Wpye1tleyzupXu8Vy7unh3F9Vs58q2NcWto2ZGWdO4eFuzB9N/l0G/vKwXXKCyWptdmbMlipdqW6C1fPovvwMcqJ3SPc97i57jdzncyStc2282drCEYRUYrJLRFz7JR/bZDsIT8ZI7fI+5WML8b7jSfqB/8ATRX/ALLwZrK2ByAQBAEAQBAEAQBAEAQBAEAQBAEAQBAEAQBAEAQFA7ZB/ZIf03+3IsF/wo2+xv7su7zRH9nuObZaarf5RSuPuY8/AO9h84qt4MzbQ2frbUu9ea81/HTReJcPjqInRStzMcNR8iDsRsVmlFSWTNPTdOmasreTRi2K8NSUUtjd0Tj4JLc/qu6PHx5jcDW21Ot9DuMBj4YuGa3SWq8108NCDWIvl64f2jyMpXRvbnnbox55EdXjcjy9Ly1KtxxLUN+pz12w654hOLyi97X27/oUmondI9z3uLnvN3OdzJVVtt5s38IRhFRisktEdXBuEy1UwiibcnmTyYN3OOw+amEHN5Iw4nE14et2WPd4vkjYKGjpuFUhc5wAbq+Rw8UjttNzsGhbKEI1ROKvvux93guCXrVlNl7WJMxy0bct9M0hvba9m2usft3yL62NHLfP6fk+R2ry/kbP2jv5U9u+RP8Ao0P83/H5NF4FUzSQNfUQthe7XI1xdlG2a40d5bLPFtreaW+NcZuNbzXMkF6MQQBAEAQBAEAQBAEAQBAEAQBAEAQBAEAQFB7Y2n7jiNtBMLnpeOQC/tWC/wCE22x2vayXTzRkhVU6I0vs9xxbLTVT+gilcfcx5+TvYfOzVbwZpNobP1tqXevNea+fdonEuHx1ETopWBzHcwfgQdiOYKzyipLJmnpunTNWVvJow/FnBTRTmIvDwRmYbi+U3tmA5HT1HmOg1s6ezLI7XC7QWIoViWT0fLPoyEh5qJ6GfDvOTZKcG4TJVTCKJt3HmTyYN3OOw+a8Qg5vJHvE4mvD1uyx7vF8kbBQUVNwqkc5zgANXyEeKR22m/QNH8VsoQjVE4q++7H3eC4JetWZHizE0ldLmddsbf7uO+jfrHq89duQ8685uTN/hMJDDwyW9vV+uBBrGWjWez7BHc5aipb+F5sjP+F5n6/y9fK1VVlvZz20Noe0zrre7i+f48TQFnNQEAQBAEAQBAEAQBAEAQBAEAQBAEAQHy+9ja19r8roSsuJm/E8f1dPK6KWkia9v1n2I2c07tPVUpYicXk0dLRsXDX1qyuxtPovqcv3z5/yeL9Zy8/u5cjN/T1P+b/hFsw7iCDicD45GNDrWkicbgj6TTu3z5g+wmzVbGxZGmxuBtwNilF7uEvv18TNMa4SfQyZm3fA8+B+7T9B/n0O/rWGyvs9xt8FjY4iOT3SWq8163FZIWIvF44D2hzQ0roXt72RoAikceQ5Wfu623Xkeqy+3cYmvlsiu+9STyXFfbln9PoVSpmdI5z5HF7nm7nO5kqnm88zoFVCMFCKyS4HvwLg8tTOIom3J5k8mC+rnHYfNZEnZkkU7bYYROdj3cOvRGyUFFTcKpHOc4ADWSR3pSO2036BoV+EI1ROSvvux93guS9asyPFmJpK6XM67Y2/3cd/R+s7q89duQ8685uTN9hMJDDwyWvF+uH/ANZBrGWzWez7BHc5aipb+F5sjP8AheZ+v8vXytVVZb2c9tDaHtM663u4vn+PEuPGuLR0sJlldZo5Ac3HZrRuVlnNQWbNfhsNZiLFXWt/h1ZncnafPc5aeIDYFzibeZ0VP93LkdKv09Tlvm/ofjO0ypJAFNESTYAZySToABfUp+7nyD/T9CWbm/oaPwiSZ0LXVDGskOpawkhvQXO9ufmrkW2ve1OZxEao2NVNuPNnavRhCAIAgCAIAgCAIAgCAIAgCAIAgITFWG462LK7wyNvkkA1aeh6tO4+1YralYi9gMfZhJ5x3p6rn+epivFOHSU8ropW5Xt9xGzmndp6/atbKLi8mdxRfC+tWVvNP1v6nnRVb4ZGyRPLHtNw4bfxHkoTaeaPVtULYOE1mmbDhzj0PEqd0crG58tpIjyI+k3fL8QfYTsqrVYsnqcVjsDbgbFKL3cH5Pr4maY1wk+hkzNu+B58D92n6D/Pod/WsNlfZ7jb4LGxxEcnuktV5orsPNV56G1w/wAZKcG4TJVTCKJt3HmTyYN3OOwXiEHN5Iy4nE14et2Te7xfJG14b4BHRw5IxcnV7zzeep6DoNls661BZI4bGYyzFWduenBcl61fEzvtWgqDUNMhJp/8LL6INvFm+vz9nLdVsRKSe/Q3uxYUTrai/f493DLp568Ci9z5qv7Q3X7bqW/s0FK2r/D/AN5p3JdbIHfz9L/Oyz0Tj2t5qtr4e9U51vNf+XPL7czVuNcXjpYTLK6wHIDm47NaNyrk5qCzZzOGw1mIsVda3+C5sxTEfHpKybvJNGjRjAdGD7T1O/qsFrLLHN5s7nBYKvC19iGvF8360RFsYSQACSTYAC5JPIADmVjLbaSzZreBcGimAmnAM5Gg5iIHYdXdT7BuTsKKOx7z1OO2ptR4h+yr+Dx/HT5vpc1ZNKEAQBAEAQBAEAQBAEAQBAEAQBAEAQEJirDcdbFld4ZG3ySAatPQ9WncfasdtSsW8vYDHzwlnajvT1XP88mYrxPh0lPK6KVuV7fcRs5p3aev2rWSi4vJncUXwvrVlbzT9ZM+KKrfDI2SJ5Y9puCP61HUKE2nmj1bVC2DhNZpmwYc49DxKndHKxufLaWI8iPpN+r8QfYTsqrVasnqcVjsDZgbFKL93g/v63lG4r2eTx1QZAM8Mnovcf7sbiT1dd/WsFlEs8kbbB7Wp7Dna8mlpz7vW7uNLw3wCOjhyRi5Or3kavPU9B0Gys11qCyRocZjLMVZ25/JciWWQqHNxChZPG6OVgcxwsQf60O4OyiUVJZMyVWzqmpweTRi+LcMPopN3QuPgf8Auu6OHx5jcDW21Ot9Dt9nbQhi4cpLVea6eHHhnAONliSzL8pqKzZ1V/GZqjJ30rn923K2+w+0nS55lZLO09WUsJGqpyUIpZvM542FxAaCSTYAC5JPIAblYi82ks3oa3gbBwpgJpwDORoOYiBHIdXdT7BuTsaKOxvepx21NqPEP2dfweP46fPllc1YNKEAQBAEAQBAEAQBAEAQBAEAQBAEAQBAEBRO1Oem7lrJBmqOceW2ZgvqXH6Bta255cririnDLJ6m/wBhQxHtHKHwcc9H3dfD6PJzJbb4qooJnRyvlF5NHtQcQkikbJES17TcEH59R1G6lLs70zHOXt4uuUU0za8H4pZWx62bMweNn7zerfl871NysXU5LaGzp4SfOL0fk+pYlmNcEAQHNxCijnjdHK0PY4WIP9aHzUSipLJmSq2dU1ODyaMUxhhV9FLqS6Jx8D/jld0d8+Y3A19kHV3HY4LFwx0c28pLVea6eBX+581i9oy9+2XMu3ZjU0zKi0w/Cu0ie70RcatH0Xnrvy03zYeUO1v1NXtqrEOhdh5xXxLj+Uvz3a8tgcgEAQBAEAQBAEAQBAEAQBAEAQBAEAQBAEBWsZYrZRMs2zp3Dws2H1ndG/P3kYbrlBdTZ7O2dLFyze6C1fkuvgY1V1T5ZHSSOLnvNy47/wAB5bLWttvNnbV1xrioQWSWh68L4TJVStiibdx32aN3OOwH9ar3WpOWUTBjLKqqnOx5ZePJH5xLhklNK6KVuV7fc4bOad2n+tbqLE1LJk4SyuypTreafrJnzRVb4ZGyROLXsNwR/Wo8l5TcXmjLbVC2DhNZpmzYPxSytj1s2Zg8bP3m9W/Ll0vsqblYupxG0dnTwk+cXo/J9SxLMa4j+N8XjpYTLK6wHIDm87NaNyvE5qCzZYw2GsxNirrW/wAFzZjvEsZVT6oVDZCwtPgjBJYG/Rc38a+559LWFqMbpSn2jq5bMoqoVWWeer45+XQ07gnGKfitK5rmi5FpYnHVh2IPTcOHwIV1ONkcmc1bVbgrlKL7n6+q8jMsWYZkopLG7onHwP8A3XdHfPmNwNfbU630Ou2ftCGLhyktV5rp4ECsRsDTcBY1z5aepd4+Ucjvx+jXH6XQ7+vndovz92Ryu1tk9jO6lbuK5dV06cO7TQlcOdCAIAgCAIAgCAIAgCAIAgCAIAgCAICtYyxUyijs2z5njwM6fWd0b5b+8jDdcq11Nns7ZssXLN7oLV+S6+BjdXVPlkdJI4ve83Ljv/AeWy1rbbzZ21dca4qEFklwPbhPDJKmVsULczj7mjdzjsAphBzeSMeIxFeHrdlj3etDasMYejoosjNXu1e8jV5+wDYf8lbOutQWSOHxuOsxdnalpwXL1zKn2scRpsjYi0PqRq0tNjE088x6OH4vt2CxYjstZPUv7F9vCTnF+5x693dz+RmHfeSqezR0n7mXImMJU1RNVMFL4XtNzJ+LG3cu6g8su/L1e66n2vdKuNxdcaWrkmnw59334G18a4vHSwmWZ1gOQHN52a0bkq9Oags2cjhsNZibFXWvwupiuIuOyVk3eSGwGjGDkwdB1PU7+4LW2WObzZ3ODwdeFr7EPm+b9cCHmSvU9YnRHtwniclNM2WF2V7fc4btcN2n+tbLNGTi80ULaoWwcJrcbRwTi9PxWlc1zRe1pYnHVhPIg87XFw4dNiFbTjZHJnM21XYG5Si+5+vqvIzPFmGZKKTW7onHwSW/yu6OA9/MbgULanW+h12z9oQxcOUlqvNdPD6uBWE2BpuAsa58tPUu8fKORx9Po1x+l0O/r53aL8/dkcrtbZPYzupW7iuXVdPDu00JXDnQgCAIAgCAIAgCAIAgCAIAgCAID5eDY2NjbQ87ezdCUUCr7NnSvdJJXue9xuXGIXP+fQeWyqPC5vNyOhr28q4qEKkktFn+Dy+9YPyw/sh/Oo/aLme/6if+39fwW7DeHoqKLJGCXHV73WzPP2AbD/lWK6lWskabG42zFz7U9FouC9cyHx3jJtG3uoiHVDhoOYiB/Gd59G7+rnFlnZ3cTLgcC732pfD49F9zGZpXPc573FznG7nONySeZJVRvM6aMVFJLRHdwDgktZMIoRrzc4+jG36TvsG6mMHJ5IxYjEQoh25/JczZIIaXhFH0A5nTPM+3xPlyA8grTcaonNpX7QvyWv0S9fyZLifj0tZL3khsB6DAdGDoOp6nf3BUXY7JbzrKsJDCVKNevF8/XIjYAXkNaCXE2AAuSTyAG6xuLTLkLouOb3Zamh0vZmXUhMj8tS7xNF/AzT0HW533I5aWvY3uV4bKO/U5zE7b7VyUF7i/l9enRfz0zqtpHwyOjlYWPYbOadv4jzHNYmmnkzZQnGcVKLzTPThXEpKaVssL8r2+5w3a4btPT7QCpjJp5oi2qFsXCa3M2ngnF6fitK5rmAmwEsTubDsQelxcOHTYhW042RyZzNtVuBuUovufr6ogn9lrLm1U8Da7Gk++4v7lX/aLmbVfqKeW+tfyfP3rWflbv2Y/mT9ouZP9RS/21/P4LvwikfDC2OSYzFumdwsSNr9SBpfdWoRcVk3maHEWRtsc4x7KfA7V6MIQBAEAQBAEAQBAEAQBAEAQBAEAQBAU/HeMm0be7is6ocNBzEQP4zvPo3f1LFZZ2dy1NjgcC732pfCvr3fcxmaZz3F73FznG7nONySeZJVTU6aMVFZJbjv4BwSWsmEUQ15ucfRjb9J32DdTGLk8kYsRiIUQ7c/l1NjghpuEUfQDmdM8z7fE+XIDyCtNxqjvOcSv2hfkvwl6/kyjEPHZaybvJDYDRjAfCwdB1PU7+4DX2WObzZ2WDwdeFr7EPm+frgiHm5KIanvEfCj34dUPhkbLG7K9hu09PZuCLgqXY080eP2sJwcbFmmbXhHFDK2PZsrR42fvN6tPw5K/VarF1OO2hs+eEnzi9H5PqeWNMJsro7izJ2DwP6/Vd1b8veD6srUl1PGCxssPLnF6r7dTE62kfDI6OVhY9hs5p2/iN77qm008mdRCcbIqUXmmXbsdP9rm/Q/vtWajU1m2P7Ue/wAjXFaOdCAIAgCAIAgCAIAgCAIAgCAIAgCAIAgCA+JmktIa7KSDZ1gcptobHQ2Qla7zP5+y5j3F762VznG7nOa0lxPMkrB7DPibeO15RSSgsl3nz96iL8ql/VYo9guZP+sz/wAF9SxQwU3CKM2uGjmTYvleeXrJ6cgOgCyNxqjmVEr9oXpLX6JfbxMnxFx2Ssm7yQ2A0YwcmN6DqeVzv7gNdZY5vNnZ4PB14WvsQ+b5v1oiMYwkgNBJJsABcknkABzKxlptJZvQ0fhXZsHUru/cW1DxdtjcRdAR+Nff4dTdhhfd36nMYjbrV69ks4L6/bp9eRQeJ8Pkp5XRTNyvb7iNnNO7T1+1VJRcXkzo6L674Kyt5p+t/U+KGtfDI2SJ5a9puCPiCNwdwojJxeaJtqhbBwms0zaMIYnZWx7NlYPGzp9ZvVp+HJbOq1WLqcPtDZ88JPnF6PyfU8caYTZXR3FmTsHgf1+q7q35e8GbK1JdTxgsZLDy5xeq+xT+yukfDxCeOVhY9kRBadvGz3jcHdYqU1Jpmy2rOM6ISi8035GrKyaAIAgCAIAgCAIAgCAIAgCAIAgCAIAgCAIAgCAIChdr/wD00H6X/beqmL+FHQfp3+9P/j5oy5jCSAASSbAAXJJ5AAcyqJ1baSzZreBcGimAmnAM5Gg5iIHYdXdT7BuTsKKOxvepx21NqvEP2dXweP46fN8lc1ZNKQeKsNx1sWV3hkb6EgGrT0PVp3H2rFbUpovYDHzwk84709Vz/PIxbifD5KeV0Urcr2+4jZzTu09ftWtlFxeTO5ovhfWrK3mn639Sz9lH/cHfoH//ACQrPhfj+Rqtv/8AaL/kvCRry2Bxp4/crO87zIO8y5c1vFlve1+l9VGXE9duXZ7Oe7U9lJ5CAIAgCAIAgCAIAgCAIAgCAIAgCAIAgCAIAgCAofa40mCnABJM1gALkkxvAAG5VTF/Cu83/wCn2lbY3/j5o6MC4OFMBNOAZyNBoRCCOQ6v6n2Dcn1RR2PelqY9q7UeIbqq+Dx/HL+WXRWTSBAEBB4rw3HWxZXeGRvoSAatPQ9WncfasVtSmi9gMfPCTzW9PVc/yUfs64fJT8Vkimble2B9xsR3kViDu07FVcPFxsaZv9sXwvwMbK3mnJeD16mqK+ckEAQBAEAQBAEAQBAEAQBAEAQBAEAQBAEAQBAEAQBAecsDXFpc0EsN2kgEtNiLjobEj2qMkelKSTSeuvU9FJ5CAIAgCA8zA3OH5RnALQ6wuASCRfnYkA28goyWeZ67Uuz2c92uXU9FJ5CAIAgCAIAgCAIAgCAIAgCAIAgKdXdoUEUr4zDMTG5zSQGWJaSDa7uWiA8fvmU//gn90f8AOpyBP4bxCytY90bHtDHZTny63F9LEqAeeJsTx0WTO1zzJezWWuA21ybnlqEB1Yf4yyrhEsYIFyC11rtI2NvKx9oQHRxSuEEL5XAkRtzENtc26X0QERhzF0NY9zGB7HgXAkyjMN7WJvbT3oCY4jViGF8rgSI2lxDeZDRfS+6Ai8M4njrTII43s7vLfvMuubNa1ifolAfGIcXQUjsj8z5OeSMAkX5ZiSAPn5ICJpO0mnc6z4pYx9KwcB67G/uBU5AtX/8ASjNOZ2OEkYaXXYQbhoJIHnoRY7qAReG8WRVr3NjjkaWNDjny63NtLOKAlOL8QbTwPmcC5rBchtrnUDS5tugOHDWJI60PMbHt7sgHPl1zX5WJ6ICZJQFSoMfwS1DYRG8Z3ZQ85cp5hp531NvegLFxfiAp4HzFjnhguQy17XAJ1IGnP1BAR+GsTxVufu2vYY7XEmXUOvYixPQoDpxBxplHD3sgLhmDQG2uSelyByBPsQHxhzj0dZG58bXNyuylr7XGgN9CdNUB8YkxFHRNY6RrnZyQAy19BcnUjTl70B4vxVG2iFWYpAxxsG+HNq7KD6VrX8+SAh/vmU//AIJ/dH/OgDe0unJt3E/uZ/OpyBd1ACAIAgCAIAgMZLIjxeQT5e6M8mfOcrbZn8zfTWykF0+4uDfSpv23/wC1ALBwKjpo470oZ3bze8bswcRpzuelkBmvFL8T4oWMdZguxruYayO93e03/WCkg6+zavdBVyU0mneXFjtJHe49oze4IyS8Yy/6Co/RlQDGaJ8kZE8dx3bh4x+K4gkA+sB3r1UkGqP44ys4VPI3RwieHt+i7IfgeYP/AChJCdkfpVPqj/3UYK3WyMZxSR1WwvYJnl7dyLnL6xbIbbhCC5HhnCq1uWFzI3nl3f4N/wCo4Wd7ihJZOI0rYqGWONuVrIXgAdAwqAZz2ccUip5pXTSCMOYAC6+pzKQWjFuJaWWimZHUMc9zbAC9z4h5IDh7JPQqPzmfJyME12g8V7ijcAfHN4G+QI8Z/VuPWQoBmVRwaSKkhqrkCR7gLaZcvoH22efYOqkg1zgda2tomucAe8YWvHnbK8e+/wAFBJneCZTScT7l59Iuid5kG7T7S0frKQSHanXF80NO3XKMxA3c85Wj12B/WRA8OzSrMNZJTv0MgIsdnxE6e7P7kYPPtFqHVFeyBmpYGsA+vIQT82e5ECy49pWxcK7tvosMbR6mkBQgVzBjeH/c7vuvuu8zm3eE3y5W25bXupBZKSk4RI9rI2wOe4+EAuuTz6oC4KAEAQBAEAQBAYvNw8VHFZIS7KJJ5BcC9vE88vYpBafvYs/Knfsx/FMwSXGHDhvC+7bIXO1YxxFiTI5xJt5AuPsUAzzDvFpqRznwxNcXDLd7HOsAbkDKRva/qUkHjX8SldU/dLmCOQuDvC1zW5m21sT5C+qA1Pj1c2fhMsrOUkN/VfmPWDcexQSVfs0omTw1cUjczH92CP17EdCDYgoCvcRp5uHTSw3u2Vjm3PKSNwIDvzh8DfY6yQWbsj9Kp9Uf+6jJLBxfh1DWzOie5vfsAuWOyvAty6Pt01t5KAUzF2ChSRd8ybOzMBleAHC/KxGjvcFILHhfiL5uET944uMbZWBx1JAjuLne2a3sQFOwXh9lbI9j3uYGNBGS2tzbcICdxBgOKnppJmzSOLBcB2Wx1A1sPNMwdXZJ6FR+cz5ORggO0LiZqK0sZcth8AA1u7m829en/qiIPOuxHUy033M6nYIwGgZYpAW5LZbEu56dEyBL9lnFcsklM46P8bAfpNFnD2tsf/UoyTn7SKQwVrKhmneAOB+vER9mT4ogeeGwa/ixmcPC0mWx2DLNjHrBye4oD6xnEaPijJ2jRxbKLbkG0g9tv8yA/cDQGq4k+ocNGF0hv9J5IYPZckfmowWvtL/7e/8APZ/qChAqmDsHxVlOZHyyNIeW2ZltYBp3addVILRwnAUNPOyZs0rjGbgOyWOhGtm33TMFtUAIAgCAIAgCAolHg6dnEvuoui7vvXvsHOzWdmtpktfUbqQXtQCm44w3U1sjO6fE2ONpsHueCXOOpsGEWsGga9VILRwqhbBBHE3lG0D12Gp9ZNz7VAI3GHAzWUxjaWh7XBzC64AI0NyATYtLhy6ICJ4Thupj4fPSyPiJeD3Za5xAzekHXYLC+ugPMoDowJhyWiE3eujPeFtu7c4+jmve7R1CA78V8AbWQZNBI3WNx2PQ/VPI+w7ICNwJhqaiM3fOjPeBlu7c4+jnve7R9IICJ432clzy+mmGpvlmJ0JN9JACT7RfzU5g4G4CrZXATTsyjd0j5CPzWkfaEzBeqfgbYaJ1NDux7bu/Gc8HxOsOp9ygELgbCs1HLI6V0RD2gDu3OJuDfW7QpBYMSUDqilliYWhzxYFxIHMHUgE/BQCDwhh2oo4ZwXRGSS3d2c4tBDXAZiWAgXI5AqQc2DMHS01Q6aofG92UhuRznG7j4nHM0a209pQF3UAoXEMGVArzU0z4g3OJAHue03Orxow6E5vepBO414E6spwxmUSMcHNzGw6OBIB2N/WAoBzYEw2+jZIZcpkkI9AkgNaNNSBrcu+CA9Mc4ddWRMEeUSRuuC8kDK4WcLgHo0+xAfuBsPuo4XiTKZHuuSwkiwFmi5A+sfagOnGHCX1VK6KMtDi5pu8kDwm51AJ+CAozOzutHKaEeqSQf7anMH6ez6u/88P7WX/60zBqQUA/UAQBAEAQBAEAQBAEAQBAEAQBAEAQBAEAQBAEAQBAEAQBAEAQBAEAQBAEAQBAEAQBAEAQBAEAQBAEAQBAEAQBAEAQBAEAQBAEAQBAE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155575" y="-2697163"/>
            <a:ext cx="6915150" cy="5629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30726" name="Picture 6" descr="http://www.fanshawec.ca/sites/default/files/Fanshawe-Vertical-FullColou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4205" y="2968140"/>
            <a:ext cx="2150680" cy="1750760"/>
          </a:xfrm>
          <a:prstGeom prst="rect">
            <a:avLst/>
          </a:prstGeom>
          <a:noFill/>
        </p:spPr>
      </p:pic>
      <p:pic>
        <p:nvPicPr>
          <p:cNvPr id="30728" name="Picture 8" descr="http://www.theapprenticeshipnetwork.com/img/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67700" y="5042010"/>
            <a:ext cx="4032525" cy="839763"/>
          </a:xfrm>
          <a:prstGeom prst="rect">
            <a:avLst/>
          </a:prstGeom>
          <a:noFill/>
        </p:spPr>
      </p:pic>
      <p:sp>
        <p:nvSpPr>
          <p:cNvPr id="30730" name="AutoShape 10" descr="data:image/jpeg;base64,/9j/4AAQSkZJRgABAQAAAQABAAD/2wCEAAkGBxQQEBIUEBIVFREXFRkSGBAWFxcYEhcWFRkeFxoYGxgbHyghHBolIhgXIjEiJSkrLi8uGB8zOD8sOCgtLisBCgoKDg0OFxAQGCwcHBwsLCwsLCwsLCwsLCwsNCwsLCwsLCwsLCwsLCwsKywsLCwsLCwsNywsLCwsLCwsLDcrLP/AABEIAIIBgwMBIgACEQEDEQH/xAAbAAEAAwEBAQEAAAAAAAAAAAAABQYHBAMCAf/EAEIQAAICAQMCAwYDBAYIBwAAAAECAAMRBBIhBTEGE0EHFCJRYYEycZEjQlKhCBUzNWJyJHSCkpOxsrNDY3PBw9HS/8QAFQEBAQAAAAAAAAAAAAAAAAAAAAH/xAAXEQEBAQEAAAAAAAAAAAAAAAAAEQES/9oADAMBAAIRAxEAPwDcYiICIiAiIgJm3tRpt1eu6XoabnpNhuua5CwZPLTg/CQT+8O47zSZUNZQH67pLAQVXR6lAQcgOllQYfQ4ftAg9Jreq9GI9/Pv3T/3tXWCdRQv8bp+JkHc/iIGTn0Nw6R4jS/UXadl8u9B5iruDLdp2PwX1t+8p4B/hPB9CZuZ37W9KdLpNPrdJiq7R2oEKj4fKtIrNZA/cJKcfIGBoZM/ZjXWet6br66HzdfVoqayz6nS2Pssawbdvlk4VlGHw+eNwOM8DRj416cO/UNL/wAev/8AUCfiQ+h8VaK9wlOt01lh7VpdWzn8lByZMQEREBERAREQEREBERAREQEREBERAREQEREBERAREQEREBERAREQEREBERAREQEREBERAREQEqHQ9QidV12lsx5m5ddRnua7q1rtA/J0Ykf4x8uJ/wAQdYr0Omt1F+fKrXc20ZY5IUAD5kkDnA5mJe0/xIL7el9Q0Rtpsaq0qzALaBW4CnHIZTus+akE94G+yhe2t2PSjUiM73X01KqqWYkP5vAHP/hkfefXsw8ZanqaN7xpdiqoxq1yKbWzggK3r6/CWHftxm9wMY8Hexvcq29Tdhnn3Ss4I+llg9fomMfMzSun+D9DpxijR0Kf4jWrN92b4j+snYgUvqfROpId+ju6fuH4UfSNXj6bxYx/kJWdZ7ReqdNYDqnTkNecefSWWs/LDZdcn5EqZrUzzx17TtLpQ1FAXV6g/Aah8VIJ4w7DO4/4FyfQ4zmBJ+GfaTodcQi2+Vce1N2EYk+itnax+gOZcJgXhP2VajXP52uUaXTs2/yFULawJztWvtUnpzyBxj1m66DRpRUlVYIRFCKCzMcDgZZiSfzJgdEREBERAREQEREBERAREQEREBERAREQEREBERAREQEREBERAREQEREBERAREQEREBERA+LVUqQ4BXHIONuPrn0mZdH8Mr1rW2dR1i7tED5Ok0xHw2VVkgWuP4GO5gvrnngDNu8dXY0prJKVWErdcM4q0yqbLmJHYlFKA/xWLJjpf9hV+zFY2LiofuDHCcfIYH2gdCIFAAAAAwAOAAPQCZj7XvF+q6bqdD7rYApW13qZQyWbSgAb1xyexE1CYh4/0NvWuujS6bG3T1LXZcRlK8ne7H590UL6lSOMEgLV0D2waG9QNTu01vqrKz15+liA8f5gsm9R7QumhCV6hpgccHduwfTKggn8uJRvA/QejXavUaM0W26mhnU2ahiUtFTeW7KqttADehXOCO/ONQ6d4e0mn/sNLRV9UqRT+oGYFDro/ruw1v1HWPp9pJGn0raTSHHG02WBmfOe2SOJb/DngvRdPwdLp1VwMec2Xtx/nbJA+gwJYIgJS/aD7QqelAIF83VMu4U52qq9t9jc4HBwMZOPvLk7AAk9gMn7TCfZnox1jrGp1upG5EPvARuRuclaVP0RU7fNVMCSo6/4l1Si2nSqlZ5UbKq8j0+G6zf950dG9q2o02oGn61phUeM3KrIUB7MyEkMnf40OOOxwZr0pftY8OrrenXNtHn0Kb63/e+AZdPyZQRj57T6QLlXYGAZSCpAIYHIIPIIPqJ9TKvZb4mcdC1R4azRLbsDZIKLX5tYOOdoOV/JZy9M9q2r1NKV6bSJf1Gx3xUm4VV1KFw75b1JP7wHHJHAIa/OPrHUq9JRZfcSKq1LsQCTgfQd5lWu8edY6ZZW3VNJUdO525rGDnuQrh2AbAJ2sOcfQkWD2n9ba3o7tpaWup1FO9tQCorqpYA7jk5Lc4AA45z2wQtHhTxFX1LT+8UK61l3QBwAx2HaTgE4kzMH9n/Wur0aFU6foK79PvsItYjJYtlh/ar2P0mo+MfEGo0dFJ02kbU6m1hWKhnCnaWLNjPwjGO4HPcQLPEyTXeIfEenQ326PT+Uo3siqGZVHJyFuLcfTMuvgXxenVNIblXZYhKWVZyFcDIIPqpBBB/MekCzSI8XdUs0eivvpqNtlablq555AJIHJCgljjnCmZn032zWNp3Z9Mj6o2LXRpqi/wAW4Elm7nAOAAoySQPmRYdB4p6knT9fqddpEpspr8ylCrBX4JO4byeMD5HmBNeznxFd1HRC/U0it97J8IYI4XHxqGJIHJHc8qZaJVvZ14ls6jofeL1RG8x0ITIQBD3+ImVHqHtN1Ws1LafoelF23vqHBKkZxuA3KFT5Mzc+ggavEyLUe0DqvTLE/rfRIaHOBZTwfmQGDspbGTtbbnB54M1LpXUa9VTXdQ2+qxQyt9D8x6EdiD2IMDriIgIiICIiAiIgIiICIiAiIgIiICIiAiIgIiICIiBSfaZq93uGjXvq9ZUjjPeiphZb/wAlH3lzutVFLOwVVBYsxAUAdySewmPe1XxENH1vQWFPMGmoa0Vbtu57/MrAzg45RD2M7um9C1/XXW3q+dP08EOvTlyhtxyPM/e2/VufkF7wLFrPGpekto6973MaNEpBze4/Hfj93Tp3LHGdp+a5lPBfhlenacpu8y+xjbfqD+K21jlm+gyTgf8AuSTIafo1Fd3nJWot8paA3olSchEHZF+YUDOBnsMSECF6f4V0mn1VuqppC6i3O+zLYO47mIUnCliATgDJk1EQEREDw11ZeqxR3ZGUfmQRMc/o6XgHW1nh9lL4PfA3qf0JH6zaphPijQX+Hure/UJu0lrMcdkxac2UMf3TuG5T9F74IgbtIvxTqVq0Orsf8K0Wsfshle6d7U+m21hm1HlNjmq1HDg/LgEN/skyie0Px/8A1rt0HS0ssWxhufaQ9u05CIp5CZALM2O3yyYHj7LKSOidbb08l0z9V07E/wDWJP8A9H3QqNLqr8DzGv8AJ3euyutXA/Wxv5Sc0/hz+rfD2qoJBs901FlrDsbHrYtj6DhR9FEjvYD/AHbd/rb/APaqhUz7YdOH6Nqtw/D5bg/Ii1f/ALI+8rGgsLeDbM+mnvX7Lc6j+QEtnta/ubWf5U/7qSrdA0zW+D7EQEsaNSQoGScXWHAHz4hEv7Df7oT/ANa7/rMmPG3jnTdKVfO3Paw3LQmN5UcbiSQFX6k84OM4lJ9jXjHR0aA0anUV02JY7jzWCK6WHcCrHgnJIx34HzkN411ldPiTTarVDfo2Wm5GwSpq8sqGA9dtnx47/qIFlp9pHUbhup6Hc1R7MWsGR/wsH7ZkR7AmxZ1NcbVC0nZ/DzcMfbt9peOte0rp+noaxNVVe+PgoqYPY7HsuB+HnHJxiUb2CbvO6p5gxZtq3gjBD7rtwI9CDniBxf0fulrZqtRe4yaakVM+jXFssPrhMfkxmpe0r+6Nf/q9n/KZ9/R17a/8tP8A/LNB9pX90a//AFez/lAzXoutajwjqmQkFrXpyO4F1q1t/JjLf7EempV0pLABvusex29Ttc1qPyAUcfMn5yH9nPRvfvDd2myAbHuCseyuGDIT9AwBnF7KvGKdOWzp/Uj7s9djFWs4Rd53MjN2HJLBvwkNwe2StM8YdMTV6DU1WD4WqYg/wso3Kw+oIB+0on9HzWs+h1FZ/ClwZR8hYgJH6gn/AGjOn2je0jSpo7adFel+ouU1KaSHVA42liy5G7B4UZJJHpmSnsj8Mv0/p4Fy7b7nN7oe6AgKiH6hVBI9CxEIu8REBERAREQEREBERAREQEREBERAREQEREBERAREQI5+h6dtT7y1KNqQoQXMNzKq5IC5/D3PbHeSM521qC0VFv2hUuFweVBxnPb7TlPXaMOfM4TzNx2tx5W3f6c43r2754zAkonJb1KpQpLjDL5ikZIKgqMgj0y6frPkdUrJbbvbaSCVrsZcqcEBgpDEHIwM9j8jA7YkYvXaSAQbMFtg/Y3ZLDcSANnONjZx2xzPenqdT/hcY2l8nI+FSVbv/CRgjuOM4zBXZE5bNei1rYxIVsbfhbexbkAJjcT9MZnies1YByxJc17BXYbA4XftKBdwO3nkduYEhPO+hbFK2KrIwwUYAqR8iDwRP2qwMoIzgjPIKn7g8g/Qz7gU7Vey7pdjbjpAp+Vdlta/7qOAPsJOdD8OaXRAjS6eurPdlHxt+bnLH7mSsQPHV6Zba3rsUNW6lGQ9mVhgg/QgmcvReiUaKs16WpaqyxcovYsQAT+eFA+0kIgcvU+n16mpqr0FlT4DVt2OCCM/cCfnSum1aWpadPWtdS521r+EbiWP6kk/edcQKlr/AGa9MvsNj6RQxOTseytCTycojBf5SY6n4c0uqpSnUUJZUgARWHKADA2t+JeBjIMlYgVfovs+6do7BbRpV8wHKu7WWFT818xjtP1HMlem9A02msusopWuy47rWXOXOS2Tz82b9ZJxAiuh+G9Lod/ulCU78btmfi2525/Lcf1ndr9Gl9T1XKHrcFWQ9mU9wZ7xA4uj9Jp0dXlaata68lti5xk9zOPr/hXSa/HvenSwgYD8rYB8g6kMB9MyZiBW+h+BNBonD6fSqLB2scvY6/5TYSV+2JZIiAiIgIiICIiAiIgIiICIiAiIgIiICIiAiIgIiICIiBD9T6dY9psqKhwihCc8OGbOR8irkfeR9vh+weYK9u0paiZY5+JKEXPH/lNn7S0RCRXdX0SzzD5ZXydr7VJIKNZZU7KOPwfsyR8ixHbGOrTaF0vDIPLq3Ozr5hZX3ZIK1kYQ7juJGPXvnMmIgiC/qdylCltpS62wsjYYCwW7dpx3+NePzgdFJopRlXclm5yGbDgsTYSTyd+clTkZOOcZknr9Ct6hXLgA7vgses5xjkoQSOe0p+k02Omai/zLvOVdSoY32kDazovwlsZAA5x9YTVq6ppnZqXrwWqcvsY4DBkZCM4OD8WRx6Y9cyPbpFllwtswubQxRHYFUWl61+NcEsS3OMccc45iemXBr9OujfUswwdQtrXGoVsp5It7MT+Hb9fSfXVersNW1wtxTprEoandgOLOLX2552bk/wB1oKuSLgAc8DHJJPHzJ5M+pTfE+qdbNbtdwBokYYZgA3mN8QweD25E+Oo9Rsr0Wq09jt7xVWrJcCQ1tJYBbARzuH4W+v5wVdYlH63c5bXKLbF/b6NAyuwKB9gbbzx3PbvOjV9UsalK7GK6mrVUV2bSV3q1gAcY/ccenzyIOlwiVOtxqBffqbLhSlz0JTU1qgBG2bmFXxMxOTzwBJ/o91b0I1DM1WCFZi5Y4JByX+I8g94XNdsSv64tqdb7ubHSmuoWsEYo9jOxUDcvIUBT2IzmePUKClum0lVlqV2Gy138xzaVrA+BXYllBJHY9gcQVZolbsqOj1WmFb2Gq5mqap3awBgpdXUuSR2IPOOZ1eDbWfQ6dnYsxTlmJLHk9yeTBU1EhfB9jPo6y7FmzZ8TEk8WsByZBeHgluPMGsaw3WDzA9/kcWsF7PtwAADx6QVd4lTRxqPPv1NlopS5qEpqa1QAh2bmFXxMxOT8gJz9R1NTvofLbU2acpfxU9/msUKAE4Ic4Oe8JV0iVTX0sKKfJTV+QbS11e+z3rbgqMFm37cgHAPI/MyT8O3Usrih7Thvirta02ISO2LfiUfy7wtTETwu1iIWDOAVTzGHqE5+L8uDPmzX1rgFuSARgE5DAkHj0wrHP0hXTEg/F15GhsetyOayHQ44Ni9iPQg/zn74stZaqirFSdTQCVJBINqgjj0PyhKm4lM6f1GyjUX2WOzaZtU9DbiSKWGPLYZ7Id20+gO2fNV7mysF3wep31kb25QI+F7/AIRxgdhgQnS6xKgnUbKtFbTuLaqu33NGJJdjYf2T57/gYNn/AAmc9lapq7arPfLVrpoVfKe8kHawZm2MOWwOT3wYKu8Sl9Xtqr1Va3PqF066TdhX1G4EP3cod2cZyWn4nvLaVT/pDUe8lsBiNW2k2/DzkN+LHruIgq6xKXrdXUNJb7rZerLdpw6WPd5qbrUGMWHcoIz9DzOjqXSlXW6VBZeEtF7OvvF/JQKVx8fGMntBVsiUXrbtUvUESy0KiaML+0csAXwcMTnJHc5yZJU0fstQdImqS/yiqe8NdtLN22ixiu7jv6Z+sFWiJWOgW0C1Fzqq9QVP7LUPd8eB8RG4lGI75WWeFwiIhSIiAiIgIiICIiAiIgIiICQ1fQQNHZpvMOHFo8zHI81mbtn03fykzECLt6R+0ptR9lla+WWxkWV4/Awz8+QfQzx0nhmhafLsRLHIbdcyL5jM5JZs9wck454k1EJFcfwvurdWuJLaZdKX2jOEJIfvyef5Tq8QeH01lSqWKOvAtA5weGUj1U/L6CTMQTEHq/Dosa5vMI82yi3G3t5GMDvznbPTrPQE1NlNm4o9bKcj99VYPsYfLIBHy5kxEExDHoz12WPpr/KFjF3qZBZXvPdl5BUn15xProWgfTAU53UomQ5ADNY7uz8A8AAr+sl4giL6j0k2WrdVYar1XZvADKyE52sp7jPIwQZ56noz2qhsv/0ity9d6IF25G0rsJIKkZyCeZMRBERpejt5y3ai42ugIrAQJWm7hmCgkliOMkzx6T0W7TpXWuqzUmPgNS5K5yRuznnnmTsQRBdM6Ldp1VE1X7JWLbDUuSGYsRuzn1PM/NF0S6kbatVivez7TSpPxsXIzn5kyeiCIY9Geuyx9Nf5Qsbe9TILKy57sBkFSfXnE5qvDTVrp/K1BV6RaN5rVt3nMGbjPHaWKIIi/ctTtA96G/cTuNK7SCBxtDDtgnOfWfXSuleS1tj2Gy60qXcgKMIMKqqOwGT8zzJKIWIzVdI3l28xgzhlPHAVk2bQPsrd+4+sf1URZvrfHIIUruAGHBA5HGbCfp27dpOII4NT0pLNMdO+ShTZnOG/zZ+eeZxDoljtV7xqTalbixUFaoWdPwlyCc4POBgZk5EJEZpujIqahH+NL7HsZSMDFgAK/wAu84dB4YFQpHnM3l6htRuYfExZSm0nP1zmWGIJiIu6EjaxNSWOVXmv91nAZVc/UB2H6T5v6PZ7xZdTqPLNiorL5av/AGecck/4jJmIIi6OknzhbbZ5jeQaGGwBWBfdnGftieWl6RZTUK6NRtVXJQNWH2oe1fcEgehyOOOZMxBFfs8Nb1tNtxa21qmazaAAKHDqqoDwOD6k8yS1XTvMvou3YNQsG3H4vMAHf0xid0QRB9S8PC73k+YVN4pH4QdvkNuHrzmdFWh1A3btXnK4H7FBg+h78+vH1kpEEQ9PR3N9duov8w1bvLRUFaAuNpY8kk4JHfEmIiFIiICIiAiIgIiICIiAiIgIiICIiAiIgIiICIiAiIgIiICIiAiIgIiICIiAiIgIiICIiAiIgIiICIiAiIgIiICIiAiIgIiICIiAiIgIiICIiAiIgIiICIiAiIgIiICIiAiIgIiICIiAiIgIiICIiAiIgIiICIiAiIgIiICIiAiIgIiIH//Z"/>
          <p:cNvSpPr>
            <a:spLocks noChangeAspect="1" noChangeArrowheads="1"/>
          </p:cNvSpPr>
          <p:nvPr/>
        </p:nvSpPr>
        <p:spPr bwMode="auto">
          <a:xfrm>
            <a:off x="155575" y="-1371600"/>
            <a:ext cx="85153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30732" name="Picture 12" descr="http://static1.squarespace.com/static/52027051e4b0b5e68d9d4b65/5360bdace4b0a4907f9935b0/5360c38de4b0b9aa739b16c2/1398850446151/MTCU-NEW-Slider-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64025" y="1585560"/>
            <a:ext cx="3763690" cy="1267193"/>
          </a:xfrm>
          <a:prstGeom prst="rect">
            <a:avLst/>
          </a:prstGeom>
          <a:noFill/>
        </p:spPr>
      </p:pic>
      <p:sp>
        <p:nvSpPr>
          <p:cNvPr id="30734" name="AutoShape 14" descr="data:image/png;base64,iVBORw0KGgoAAAANSUhEUgAAAMkAAADoCAMAAABy6DCkAAAAxlBMVEX///9PLYJHJH/6+vxNLIL39fmonL6ajLT9/f9LKoFJKIDw7vRKJn98aJ9KK4H5+Pvl4Ow+IH1GHn1xWZfLwdijkrtDKYFMNIVgUpOxo8V7ZJ5zYZydjLdvVZhBJH6LeaiEc6jSy922q8fq5u/g2uja1ORTPIk9GHvSy95eRI7Ats9lSZC/tNDKwNhQNYZTOYg8EnqNeqyYhbNcR49tT5ahlLmLd6o/LYJdPop5Xp2HcKg5AHdWSY98bqSFeatkSJFkV5UsFXh2GcwfAAAgAElEQVR4nO1dCXeiStMGbIiAbIIYVBBZBBVRMTrG+85k7v//U18vgIBLMhPNne+cqXvuJGFp+qG7lq6uKijqbtRSWFYURTU05onHjTbHgW4vZodVCuiC0tVs8WK/Sm7Ws7xkGYc+vIFllfb9evEpUvwgnMTzXeYO9Fna6SLSHMc0TVmWATgBoQGAR2TTdBxNw5fxq4UOcXHzySQMROW/w8D6cWJxmWTPVjTTZRhBgF2nP04QmSAIDNPt0NPZ8/ennTWfqOxXowiS3V5fzPoyw3R4vvbqf53g7bzQYRizP13o+10SfgkEVvTn+xc6ijRHQBA+g+AcEc93HC2KwOKYqOIDh4dV42S8SLuOLN8TwDnJptOl31wvDsQHwBANa6ynkBsejKJEAzmIft5zS/WuMJRkY69kRvjd2fS7t/GM0F/sLf9OMMT5azdyfgPF6Y607Nqvt8E7WvfNusvIcGvnt94pANIK38gvBvkR+Xv6O00Bc/39DhzT5phffG7OSY4UkmnFjC2iaAQuyTXOr45NR/oPkID0RcA/mUAVUL+BycVT9IszpnYOvkaw7V/D8rVIcrYATDxF3RSGlE8wyXNf78BxmPnUCCMBXcM2i7v+PCRgNSPTqqtyGvzB7CjlCd3KH3xqDCFpIyofE2HYeiFIBGb15yFhsg2ZOt3QfxPg0CwpCo+OqVOUZQI6glbIHP6EjDSnFggJ0GaJ/qFp9qVIusZyTX6JKQ/KbCam0BgAWssoamkCOYXmu89DJIwrYiTAzESD/9D0+hokOXusQkp3ciT+UACMAW8WbQF04ViwB96RUGuSA6+EZyASIOxa1KtZbeQ/RrLC7MHPQiqeCQQJBaVtd47ujh05Rabg3mEy9Pc8op0jHBzIU8JQpNo84S05va1ovgQJny1Q/2U4JlRCCwSJYptdDt8uaQO0KOS0boL+FGmZCSiEBETwOjUiI6KN/gAkwvcA9R900GxK+gJGQhlrLcPLWmONEYXdFBscih5tKIzEsdFhjITXvKR78yFfgkReieEWDQWc9bDjKwEjoaSIIPEXE/SjdRjivrTcKbYHZyaWCH4XIIXPUaV++Q+RgO6SWkIGEYZ4abScRhjJBOoTjGSDx6I18CiChGthJA5GpnRkaFbuFKqTmzhX1s8PRQIOEtEfUMq2E5qXBWJ8e2uMhB1jjqfEBB9uh+QsuyFr24NJTqcyHWUsFeNZBpxotboI5aFI5IWaYmPEXMCrrIjX8kEYGvinSrreZmteoFaMh4Si866lgjaAP0bQKgBC6obJZc5/KBLBZo1VB71JpLwpjrAwpGT5gUYHZGgUxtm00J8daBRIIRUyl5ekjx2TlU8tbQ0+WbPQZTszJW/f/8CqqJVfE65d1MVwxkPbX6RYolu/GAlAMsofdR0ArXXUuafo1xd21hbPwaQPtA3s67J/Ras8CgledtDOHp0OBjJj4+60jvGvts0SwUbtGGaIfnvKH3VmjD0GCTgMTWTAygzh6flzn/A4+8seKj8gP4baM/pNlDr4AcyiuRB7EBLa4rDU0jZEDgVb7nfbJj/CaR8LgMDGdg8zTr4GCS0MxNiOADFqcU9Gn3uOtyCSbAKVCXAYi7WaCvJBSIAM9fUIGludYe6JCj/lkWoXrsa5AHhz4FPhtrn8ehTHd3TInvF3nmese25+sHuGefZa+aL5sUhKpwMynkQv1Wb3dNwGfSdDjD9Jz9TjvZGAN+IswU4GSKH0j/f5B5R0XM2x9Bs4yFvpaJEGHoWEf04kB8t6xyXnvOPnH1CQtyG9TaA1yZsLlzO4A3jUmKwm7GjLMDwAUa4F7ze7WvkGEFz608wWebXnM/5RY0ILUHGE3vitw2jSozZqLJl3sOnvOcLjOF54Q/zB+uHuoM0/3/QlUn9qDIe6TTyZD5PCjlSIXW4QfL7tc1JGmo0nruhWRfED9Ek0Knabw4dsbIpPCXmAUTOL74kEmLhlIO8KBnnIBnox5GyWvz8ZG953RCIMBpHGQM0I6Kz1+UbfpTDloR4WnPXiiNbDd0QCDrHP6VOzwwNt8Hgobd0BHaFvZ6Ev8XeeXcIBGr4Tzp0xzL+PHxVuzayGuyVL+d+du3N8Z4FkijixBsD5gM/hM6RYXfvJQItIlgC5s+wSFnip2haD3eih4SWKtYlJQA47zjdr7yyFncPXRJS0C6ko7gsb8p4cjwxtRw9bX0hihkYE3JfjwdsBGUGC/vSFNEZmt5yi/bv7IRF0dYVGWmC+kDpIkTCTnnZPJKZNid+Fu8ZAfYQAY0+ouyOhxJ35y2EnnwTiuFBc3h8JpXh94f3H34948wn1/wFI0JpB+7oZJpgWtiUegoRSBx+PK0LhjZUAQ/TXLwRMAmab+wUfg4QSM+F9ZuGZbrfLdOjVbDtNma6M+sXQ09lsmgroVLfzPhBHKlZyD0JCsVZ6m1mAwL/0djvLMyaTMAwn814q8MI4idEfk6Vncb3eAI7P7UbMrHRrPgoJRc3TK9s1pA8H29xABX1yTrb8qWyclmXtVovyzJfFLSh8tDuZ249DQgX6DWYRhr3+uNHEzm1YnJ7W213fUQbCLKlc/EAklD+Wr77RBhIc9WtlbP2Ap416V5EAZzipPu2RSCh2dxVKDYlojUbQfrbGBZK2lY3i20hAtK97/h+KhGonXfPyDKsiaVuSaOh+BYmlK8nbTSRC1FyRPhYJRYVX4jMIEsWHxIrfN5RqqwhJCx3wle8DSp2JN5DUWeRLkFCqe9GiJEj8xN5yQXtnJh7HQiTKcg0VzNDfMRy3uzEmjH2+6/pwJJQ4Wl8IAyhml/sTznZVXyNNbY1bXM+YLHYUu1hPjatIQDS8sBH+eCTozLmSLJBsIJK215ubPzGfiC1KXcDf9sY09a8g4bXsUn+/AAlFTZ7PoJRIhj6lvqiUsZ7kHD+2KNEOKENLLiMRppe3lb4ECaVKXXAJSVuUnsOW6Hot7y2XXaHNopgoxbsyJszsSmDCnZHoV876riZfQCJ62YZTqSDrbeI2RtLaoTeubkbZRT4Bmn7NcfNFSCiWM4VzJG1WUVioFxSi4yESdYD1nXJZx/PO/upG+FchoShjy5whqRNCsqvqiSaSjnxjO/xr+ARTqFdWkteQxNWuNJAw5+qwQl+IhArcE5SC44PYWEKK/RwJJU6M5XxpxKGvNJA4F9Thw5AIN5FQ7FPpdkFIsiDLslEP0ijb70cstIWt/T7r9cihTVJFArTB7ViRzLkTEsqCz5RvI6GoZCWckAwTy9plrjSQ3J7n9fYDfT+CZstGGgyOmyfL8rITEqE/eqdpjOQeOUEYibB47ypDZ0CBpLuOokjTHPjfeu0MuYHNufJ6Df+EBE9F3ahAIszejbJAKRSd5lrtt8iDlqL89u5lwQAzC/8cxsaJ5pykybY9+9fuJZXDS5XsIzoz490YHhch2d8DSYKQHN6/jt1oPEpusvUKDV3DmH37ZlpBNqwe11EgB3DsD4RTDUyU6nWPbbS5DJGkHwl/4qYowJ4XqmSuszjLkiRyaocFHIX+oW0+XUBpOp9FgWgOZ4Hc+dDoLu1ztwvo6MPhsH++ABBW1kcabSMvjPP0SRCke31Ag+7HImhV+4K7NR+CBjmd+ENhbiKKwzF3n4KQ0xKFukdXlFcbUeXvluR8yKEPWSS40UyF/ANPA9O6BxIDJSNqF4Slosaj18ViYW/mp6Tp1m71AYc+kMditZmh/WLrI+NSon+Qwinx7ZY582GKUXyl1msebsVPhy5jmv2ZyXRTd170rDWfvZuixjucWGmGgc3IgsN0D5lxhiVGASzyXSKXArQwdJrCQ8xmDIqFFeS9ztMyk7rl+kJ9e2dvgknnhdDysymTR2ynDhC603GTIRPkIM9jqz9JOLI6DxcsKZxhfgDM/ucWmXg0EOhyLvvHW3sTgLFL0PGqZCuG2zCrqeCsGp3mTDi70rvsn7fHyBh+rR2ar4jjbrGaZa89Inr5qFf4sdld/yrfA80tXnsbZagVmE1d7MaJtpp2vZqWeTJRYt59ohSRCSfMqtrYwOl+0Pqze98ya5CzOJC5og+teXplj4SXn8peLacCSNMcs5yKHmul84xOk6oYy95Z6P0K7VA+6KoihkWbADnO/h1tQutbMZf4ysyIZxeZpUOf3rj6hsLAl7qGLANgrrmYVWPvmRa2lblE5rZ0HyQemqn9ivQ4OrQMVtJxlo1iZbTSN0VylVCZBap0zizA2VZeCDIIHFfJXJ0Hcv91mWRHzkNK1NFPEix85i/Im9+kEAWoySfdZERgoa90/Tj3WCpMAipASHi05xZVFhti1tz1BmY1eDKJaP4t8cSYyjRmFAZHlmI9IKwg50SVh2FtdhfFCEURinoTyj62XNOWrOVoHiJ9aKHUUmga8QsLSgY5rbCT0tjIA/KocpaF7CUfYrVN7Wg9jakAT6mNthgxtHAo98CWMrKV7hU9itJhT6u2eJa+Hi1KTbg9FEKiIu62cET6cxal8Tu1tzc/VGaY0OWqoZMGHsj+d5VdO8auZxwxymVE+zMZOIVOx2tvOb1XzOXeQSuo4r14zuF4HNirb0yIXFrQBoC8rXHhVsYBizUlfdrIA+aqHt9Ggq2YvUgdHCnJLKLdY8ZWoKwsGUP8jr0I90qp8CK0gsrlEpsxwDRNAYD0YKuku4zwqmzyJWN9IrAbsvsFzGH9hC9hJPxQpXqa868UqKi3PmA4JFA6ej4PfZQdxGzuBIQKu0gz5wOu6oWmAMKUCLRAWs99Gq9AwLShotkdUhhAGzdWhyqygQBkrwBau3BhT6MRa6uzrYpyh/lCEOPyIN27xYuzK/Ri8m3PYHtaNHVyB4+R+mHu6pabVmsrYQQ+Oos3DGfI3IIi16PaRhJ7IZqorCTvxKexvZCLF+KhlwjuFi7eOiItvyC9DmYV2dolcdDivBV3c/l0bv4H9gUfY7iSzedg7HR2J4wt33XmnhM9cf2CqZA7QvjIav+DZOE3E54jAf8U6ngZ8deQUN7oXPaEqe1l/mjN/JP5pbnmdqfzLBqqnJmPSQulBzHZPRwrxWPRbCW5fkE1HezkZc0W07y4ytndyYrenfUlnOptn51krqT38lfeCo/CzPu+8qkxMyW2QADnLBDumHikIq+AOSS/6yfbEJS5G+FcjA/aBY6nFK7PA8dtThD12RnAOaegOn+5JSZ+79N9b2yJBmduSXABytHmp7+cu3qdcDYbYLBuVEaVfBT7tOqdqEqWAsFurJSI+QWcRaM7ohvtqcRTiqTzIMa6g+GscNafCXl+ITJVS4l8F5ojeRURvvXKtEmQr+59UfGzLvCoJ8bZ111Y4SI3iZnVvK7eLEeypql93BkGeh3zTKE8BgjPc5WHY0i8QjGa1eZdPESnDvGlbX3Km3TyN7fMnvQu4J0gnDZsveX0lK4mcDVmMaadLg8EOFW7FpqD0IAMth1gclQKrRUya/F60byLN6IgxUUlkg5k5uxz95yzyOV8a7ki0cT7NK0u7lpW1c/Cm7VN6hZR8lAmIouFEsU2GieepwOra07xJSJ56n2L3Vn47ZAXHpKVr3ko5++ceOZ4szYk4lGrmfVAq/m4jGIpVvgbWqHi9TtQfHXyeYxTtZoehM+SjyrddFzyep4QE3dOPLwc5uKMGVa4JNA1ukFMalQuGBfnhUWMRluUJpQxBHzHcTFLkTj47h0lFyak5vkpkY3igIEGUyFulfBQ7OpUt9Qv+YhpIa34gn27YKLO9CccLX9goPWZ3MlTs0Xk2xZm986imqM6IkzucghnjFD62cPnYhlvVlSYNb3oiuRBRd/HqwIKLwx2c4pV0PYrU5huEzRnu+9tef0ytVDKb2F7UaGtMQMVYRE3aS6VO/2TkFE266pNU60Dq72c1MNkwRSnBCeSghY7YrR+sY5B+b/y6r71IBFZeNIWb111TU0Yxao4ymMkeEY/2SnB96pjBdQLQTlvk1KzhBJTIgbOLFtEjl7MWhVlCDA/7l+mE1uOpz1g0VtoWmrnaQOyQz+dXp5RD/nkJbfm/ILSqYQicodTuIjsaOmubCZDAuFskXAHIhmGld0HketE/0YOJC3qHtXT9E/SmosbKrt53WHEy6fJ3/ZHTKQ5DoOb2Zd2MaWiN4drCtydjKJo3YlCLtugjfZlxRBhR3UtQsvfDH9YLwwBotoefNzL9qgUdM343GEN9ru1Nm4S+x2tV/vvrETVccNh1zlCgReMGjsRjv6OmsA7BPzqnsbjifAcEW6z4ERn6kDyRTgpOVZllrebq44WhxhQu7sIzgkXDExvbWUst/V3DwQ+xRYKS8uN8q8d+dbM8VFxMxk8or4wohh5HTr61eZZTqurQ3DQv5ExbA20vl4fFaCdLb9OtEFuAecu+6SXCJuvgLk2LfysObMEXZznwifYzZNmMR1ncG2DR0UFmfNU0IcQXvkIV8zsQDrbZyDlLQvSz+yXMlumQW0XVybjHlfKnkXbW1f4MH5ujghd3/hYXohf71yOR52jXdJOcyF9V8JVBi9J4pZVYZFTj6vLpOxkG58MMT5qOicp5CDr0PdeK54RLkYrnEVbib3o5JksNtyQJ+K01ekPUQU4mQayzCzeSihAk5qvvoWUIlxaP/arAuIMB9k0ZrD/oxLOIc8sxgEAOLwAKsENcPkPZO4QMTTjetWqVl19Un9GjN6ELDyk4kaFlkgS49KiJwptoWb6+pPXrqa9+nrEn0Jn4hmvZazf80Tfz2pxLM38hjf0ss5DGe5N7RHS9Oah4s31onqAjTlqU+oyRGcWpwozxpTJy/VQYaN0Px9V/KVYbtGFw+uR5GNhqpVLRnbHNyKealOqDPsLhuX2tXVWEaySB+Sh1vgzV+YjKEEispRf4oWcLeH0ioOSnVul3R8uzhTLSUkGaK+XdkZfUUAEO2vpfK9GtS8EdoCb66P40gofCAf8asQhOuksvgQIpeD6k8yLSrWTy7mNgnND8LiX0yH5dU+hlCOyt4TDI3VilUJcwECTxGv5pql2Y1DG2uVEe+Bk/i6ir+zBPIgSzBuMlF6OsxHG4Y29m3A4WFyGIg9X2K//9HVf2mntMHdcS0QGB+7WLpSaXS69C5kF12u7S+T5R4kdn3lKa12KwNK/ohCU3j83M9OZxeM1SZVE/b2a1i/D+YVJolrZ7Oa3YIRrSU4Po+DtnaLWAmOemcztWNeYqzFsiPj0QbXabtBk9k4MKn8eATT53zvBnvwjPHXvQ9nehrI9z04Uv9+O9QTm18nfKhnXc8uR/Oqxed21IBQLRRn8ONwAIjsPcdR9BMqNQgwgfR5zT5sW5Vs2F+ohpcYQF9uzrw8K73BfY6RcoOWNeG3AM6bZ3fR00+GC/61Go9XLQl/0+9eBmP8dkGYG4BkYqOagaWJaqt1xGF7gL2UKnIDcKUTwNymcvht6DpH45w6iJgnpf8PsFSiX8jR+HUln9fV6pEnq4L0vvZiWqN+uFQOuufC+lsTsdsoJVBLi8CYS4Awf7Uj5GCnczRpS7yLhKwVv/mNqL2c3zFuIhB3cQCIw3H/45c8mqYPrMwx888TrSIBz+Grj9x16upbcADtrDw7XhoyXf/wpM6uk+fVqRdcVorOyvnKB+EHy9+tfrOnHRy/Bn/K13zrNF79S0w8I0z+J1evkP6UXtoMuk2C61/bm/gRSYr37scxMbeH9gRxSJd9KtXexAKebfZWb8RPkZ+ltdgFC/+qm7x9Gcba6zi5A4L//93bvR0kx3O4ViSx07fkfziB1Eg1bu5A7J0Qz74/T6e9SLKV1Lx3f6eveH6tBbpLxtD1V+JKZ1Xj+5Z+Hvxe1Qu5AIg54Lc0m/29xIGr53svacdbpLvh/jYNQuJHmf6ah+Jf+0l/6S3/pPsTWqXXhGFsaSsrp2H/X42vkuu6PDSH463fsZd6cDu7RQSvfnmEtcuIH/PfPWyf9cH8MI/QxCG02/vGjQPLjx1DDB2143q0i+SHJzvDHn4gEzh0W57ULLyKcPG1yjFUCvPvvuFR1drXg9JuvZkFx4R9HOGGFjmqlEUiuCUjP9gIszf39J4kP3kYMyWcK6wUO5jhE9mx33JfWv78E94cPdmWTvQ2ZrgkkFW+ndfaNFV4wA7+/5pt/e/Ann6gE+UFAI7bsCQXG8dtGJO98/YliNLtvj96BI6n75IvKJeEP2DXTGhTpWpG4D5AoPRwJCfvnFzXR2sJFlJh60JgofyL2yljdp5zYLfJQ3EIj+FAhn0OuVwBL1r//STDRZR6PBNdWoBm3+v4NUkqMqcWE6+bv9yUT+McjIfkU/LT6/p8cHKsoV6LOKVX+eVIwbdFXw8D3z/yJihgYy1gVRUVRi5OKf4zAhWJ1LdRI6IvnI90O8DyGbdULErI4RZcS/dAwJqrYVNExDnOoflDZH6YcTiOJKk+3tDLcvx1Y0qy7XgsL16s73SdPdncN/3t2n54WS9KbeDdD76pvBSGk8m20Q06awkbk5/284D98RRhOrDcoNtlk2O12U1TEjxwO4wzNHHH+fRpF3e5Kt5p8e8AWS6X+l9HX/UVDpLXHZW6LuHvWnO9enIxljderkTPeNpKfJuGEs6Mu4yDWaz9t5X/wqwJTRP1hfqk62mraOIk919RkKU/utPvT6Wy7nTHMhFKenCGn87zjiq03eOd2u00jiCT4Hq2G0lvEywLTTFrrochpwJRvS+mtLQp/a6WSGxlui9BqXzeZ1RINc0tdCR0zK9Wl9Y054PzkNuutBAanqcRJYmS4FOJumUDKRzm2HWeLa/i04pnQ6ZOv0MAr5iOG54EQUz3NUiaorqUQUvMkWdoODxiXDVfbOasoiocsRqdReNjHX6I+vX//WRapeApqeQtJYdEEtAOcYtYFqQy0Akq8EoTy+niqHcvsBlxgrsonRsqUZZSQ9uJP5dhQYSAgBPEaDimHylR1yY2o2ACzUfuFaEp4VKSsbjiw+JO0fFnJLI7cFlRlDBZpOWg2+4fc5A8d2hkUtyrQ2CwyAlpwGCs5XJ5WpvGdIVG3AhCeCpNSQfXVnELrGggJHevf4ZOTLqBlGSPG1ZE67uC5eD0q0hTNMhO4pMWpklmGDUWcLlVaLOqzgDGhPFbALGu3CjYptKQLoFLNp6X3ryLZaDSolCZD5dhKNYyRrDb4cl+PHI3UWMVIwOGUWIhVuvlSR5JnfeSF5tv0FnUBZy+CYroYuUGPjBv+UKk7gK6KcP99eKpTSe8x1sVTm0hQXQ+hkqyKajuUhYAwkpQmw+73BnnpCYyEdirJ4IiTZbqORMk6dJlTQs3/ycrPnxfFdFouWcK0dxpd6wQuJOPgEp5I3EHkJRRfKuyGJpKxU58XwRpN5Kd2iaRS8qgggqRalYxDucF84zKcC1lYLNI3crmHC6LSeHqJqy1GxOJi0pvTi8fDKfPoAC7GITPjSfn5zvL7QHUkAS6pU1kS+VHFysBI5FVT52IkclpRX7iaH2hcJuIvmZCcMPWQF6tjUZEVmsFCZbkm46TighuV1GIVISF1DhUsuAEzO9vyaSDBxZer2XEiQlJUZ8JIBL25EiL10Cr1NC4jKSwW1CGrrPy3YfDbQYO+0Qh/LiNsOA9K0tOOIHSIuT8hiUu80H8Z1VR/A4mFC4ovpLKRV9iGwOS5hRhJd9S0RIjsGlSG6jIStVtYLOz4VJWLWCzwTzHNx8nCM276fKKfqGj7M+FtrwjrFrTuMTy91ToSUjgLTH+eGsFt6EEFydkyGyOp2bmXkeBSWXCAFcjCq2JukAgzlIacaHnFeDx2TKY2KCC9bnl0kYUlO3SvnAl1JGRF5GR+sxWlRAI6jeXqLyCxiMUSQj4/LXEttDJGcy5zcjFEkOyu+okmgzKVmT899hKSq1mkGInw+0h8VLoDZVz+WJ8awTW4UcCvvQqqSC6U4CuovdRlkxSkBnmppCtIrhWJ+CySfBE8C/r2yS9FzBhm7H0rEt2ROnmvGuAyW5Dda7A2LiEhfHK11O5nkVBznLUOpNrUQV2gwVYvs2ISJLs67qWAjVPF+XZokYpDRaZ/Q3bhclbOtRqin0YSkErO9bU7mXPQJigawLU4hYtVMdR95enqCFtteaZ/A8m8T98oMfZpJMTHBQ252uIFmwgV25dFSU3y9kwBw/+Vda0WBylqrl5CEuMaR8Om2GjfC8myX7UYi4eiMQAn6Y6s+LrNgK/C8O1aKjgLxxjklZMbSFhJwCxZb8TY+HdCgh4N26830UKJ03wlEdfA1WXrcJVMQw/YO7VlDxRz9dl1Oov0K+jX3Z7t4kV8HglOsm6UOobCqlvYY4RE97zsemxi3cCtq3XuUHPFrMSCo7IIUw4mKohdk+Ve8e2IOyAJugA4zcycYCUDofr2YsQpUfWIv/2J4YeMVpWsewcUrpnEPBUl3w3hxUaHL8vm5c32XeVuSKhXuOZr7pmIPyoLbkxzk6eFxek6f5af9w9y1CuHVJ3xpXgKEQsyGXZQ9BHaNgctNKaSrGFsZ8UMJkjOPNC/hCRhTkKqJE9mGt8b8tDHJPQ8eC7wZkURetEWeHmcF0pUXdMZlOyFFm38gQuC5Jn4llmONiEUg3Qs4Po2HoSWolBLhISPKUU5KShFabUlgqSlYIcMPEDWjG10T5P8w/o87StcnKUZxq+R4/SH2aj3tP/fupRYrLtmon/7bs9KrOxZqxaFUVeaAAT6+X9ldUvFOEQOk0qwkZH7v3X+jY39UJJsDdVp0yVpWH6/2ICHpRQdXsFf4LiIT/DIFl3owAPnnxhgn1YXzJCs5mfNm3ZfVv1v3771Xzank+0kYQPuOPuGTtib2l1+9rJa9VfDSj3I1txd9PNri8HLjnt3j/adx/DnsfSKTqS96xYb0scMIuFcl1yI9qrd8077l77do17cNGFDY7k0wgvXs7EBT5yNOBvG8RkToq/TGX9GatNf+kt/6S/9pb9UpRbWvSRYjfxoFxsnWMeR8DSF/Cv6vmBnJFIAAAMaSURBVEh2KyuF86H1VMSbk8ZEeJGIryM3X4xwY8OKXjxtndZ6gPZnT7/51X3SC20ayGfD9oiF4aKVQkBKdLGkMGuC/RRzbJYl6GOSEu5Bz9ZfdbKuYEeLt7w48ATfmtmvQ91GS5v4iFu9EL0T629vZeUM8UfpOBqhtDq1dKQvfxamTyjpr4PSU8aOz708CbLCRJesChbIQxsSH7N4JOWokOXnD3GD3BiFEOI3I1kUG6zwYmUnoe05jM94RbcqrWDhk1HMNnC1NaTOKKShJeQWm3uGXZYqPPKwJ8FL0c2jXZhghk0p4XGQ/+W/nJdaxEjY3Dtiu5JIha8EyR4jaSFAE7LtxJ2q+ktokDbYVn5C/gj8fV/KGJC+BS95z9RF6F/68LWL7hFzO5gdGVJhih/H0MIO7BxJqMevfokEdTBf6I12uzNPZh3JfLxrIKGWcBw58iBrsFzGrQKJErzgdo03r9wBbSKhPPfptJkfG/kgiHgjsp1zmv+qzvMbqeNyNz4h2W3YY7HhhZH0SGPtl9g4++ptDcmL4a/CoI4ksH3llVjFFm2/5Nu6+4Ouv+Sl3ILXQ54Td46E1Z/LacBut/kLVhdVizmB3Ss+x3w02NlSzZGIkk8lmyqShDDUEnZab0Ze1PjkxaCSQTyoIWEzQ833gbnTal3aibvTMlPxaOMyEmp+KiHZSoocJ59sDucSU7f3+0M+vY5LytCXr+R5xmF/HKRsBcmOjMn4bb+fNb/CHSO3iPhaIqEyqY6Emm9G+dqxisSixBd8AbtEvd5k7yOpkIT4hN1jMREsPM/b5X5DiITaDciYtHYjz/JyCZnzCf4jsOFx76XB8wqqmOflBbxfYDvqzxkJdimEpzosQsDqsouaY99qK4MiSCShH0R2fQBJfIBN7oiXYYRegjiYlEhEqYObUV9Rrzy9QMIGowGG6GHhrjejNWMbrqDzWfqK5sj8heiTcaEGsmIaWQe0r4ZhYc3zijmedXVXx+4TyjjmSPR3kMCHwKZI2BDZ0bII0+1RD4w33GED6wyWfJ8yfpEknYSZsRnuLhJF/wc9w2oWsJuQo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36" name="AutoShape 16" descr="data:image/png;base64,iVBORw0KGgoAAAANSUhEUgAAAMkAAADoCAMAAABy6DCkAAAAxlBMVEX///9PLYJHJH/6+vxNLIL39fmonL6ajLT9/f9LKoFJKIDw7vRKJn98aJ9KK4H5+Pvl4Ow+IH1GHn1xWZfLwdijkrtDKYFMNIVgUpOxo8V7ZJ5zYZydjLdvVZhBJH6LeaiEc6jSy922q8fq5u/g2uja1ORTPIk9GHvSy95eRI7Ats9lSZC/tNDKwNhQNYZTOYg8EnqNeqyYhbNcR49tT5ahlLmLd6o/LYJdPop5Xp2HcKg5AHdWSY98bqSFeatkSJFkV5UsFXh2GcwfAAAgAElEQVR4nO1dCXeiStMGbIiAbIIYVBBZBBVRMTrG+85k7v//U18vgIBLMhPNne+cqXvuJGFp+qG7lq6uKijqbtRSWFYURTU05onHjTbHgW4vZodVCuiC0tVs8WK/Sm7Ws7xkGYc+vIFllfb9evEpUvwgnMTzXeYO9Fna6SLSHMc0TVmWATgBoQGAR2TTdBxNw5fxq4UOcXHzySQMROW/w8D6cWJxmWTPVjTTZRhBgF2nP04QmSAIDNPt0NPZ8/ennTWfqOxXowiS3V5fzPoyw3R4vvbqf53g7bzQYRizP13o+10SfgkEVvTn+xc6ijRHQBA+g+AcEc93HC2KwOKYqOIDh4dV42S8SLuOLN8TwDnJptOl31wvDsQHwBANa6ynkBsejKJEAzmIft5zS/WuMJRkY69kRvjd2fS7t/GM0F/sLf9OMMT5azdyfgPF6Y607Nqvt8E7WvfNusvIcGvnt94pANIK38gvBvkR+Xv6O00Bc/39DhzT5phffG7OSY4UkmnFjC2iaAQuyTXOr45NR/oPkID0RcA/mUAVUL+BycVT9IszpnYOvkaw7V/D8rVIcrYATDxF3RSGlE8wyXNf78BxmPnUCCMBXcM2i7v+PCRgNSPTqqtyGvzB7CjlCd3KH3xqDCFpIyofE2HYeiFIBGb15yFhsg2ZOt3QfxPg0CwpCo+OqVOUZQI6glbIHP6EjDSnFggJ0GaJ/qFp9qVIusZyTX6JKQ/KbCam0BgAWssoamkCOYXmu89DJIwrYiTAzESD/9D0+hokOXusQkp3ciT+UACMAW8WbQF04ViwB96RUGuSA6+EZyASIOxa1KtZbeQ/RrLC7MHPQiqeCQQJBaVtd47ujh05Rabg3mEy9Pc8op0jHBzIU8JQpNo84S05va1ovgQJny1Q/2U4JlRCCwSJYptdDt8uaQO0KOS0boL+FGmZCSiEBETwOjUiI6KN/gAkwvcA9R900GxK+gJGQhlrLcPLWmONEYXdFBscih5tKIzEsdFhjITXvKR78yFfgkReieEWDQWc9bDjKwEjoaSIIPEXE/SjdRjivrTcKbYHZyaWCH4XIIXPUaV++Q+RgO6SWkIGEYZ4abScRhjJBOoTjGSDx6I18CiChGthJA5GpnRkaFbuFKqTmzhX1s8PRQIOEtEfUMq2E5qXBWJ8e2uMhB1jjqfEBB9uh+QsuyFr24NJTqcyHWUsFeNZBpxotboI5aFI5IWaYmPEXMCrrIjX8kEYGvinSrreZmteoFaMh4Si866lgjaAP0bQKgBC6obJZc5/KBLBZo1VB71JpLwpjrAwpGT5gUYHZGgUxtm00J8daBRIIRUyl5ekjx2TlU8tbQ0+WbPQZTszJW/f/8CqqJVfE65d1MVwxkPbX6RYolu/GAlAMsofdR0ArXXUuafo1xd21hbPwaQPtA3s67J/Ras8CgledtDOHp0OBjJj4+60jvGvts0SwUbtGGaIfnvKH3VmjD0GCTgMTWTAygzh6flzn/A4+8seKj8gP4baM/pNlDr4AcyiuRB7EBLa4rDU0jZEDgVb7nfbJj/CaR8LgMDGdg8zTr4GCS0MxNiOADFqcU9Gn3uOtyCSbAKVCXAYi7WaCvJBSIAM9fUIGludYe6JCj/lkWoXrsa5AHhz4FPhtrn8ehTHd3TInvF3nmese25+sHuGefZa+aL5sUhKpwMynkQv1Wb3dNwGfSdDjD9Jz9TjvZGAN+IswU4GSKH0j/f5B5R0XM2x9Bs4yFvpaJEGHoWEf04kB8t6xyXnvOPnH1CQtyG9TaA1yZsLlzO4A3jUmKwm7GjLMDwAUa4F7ze7WvkGEFz608wWebXnM/5RY0ILUHGE3vitw2jSozZqLJl3sOnvOcLjOF54Q/zB+uHuoM0/3/QlUn9qDIe6TTyZD5PCjlSIXW4QfL7tc1JGmo0nruhWRfED9Ek0Knabw4dsbIpPCXmAUTOL74kEmLhlIO8KBnnIBnox5GyWvz8ZG953RCIMBpHGQM0I6Kz1+UbfpTDloR4WnPXiiNbDd0QCDrHP6VOzwwNt8Hgobd0BHaFvZ6Ev8XeeXcIBGr4Tzp0xzL+PHxVuzayGuyVL+d+du3N8Z4FkijixBsD5gM/hM6RYXfvJQItIlgC5s+wSFnip2haD3eih4SWKtYlJQA47zjdr7yyFncPXRJS0C6ko7gsb8p4cjwxtRw9bX0hihkYE3JfjwdsBGUGC/vSFNEZmt5yi/bv7IRF0dYVGWmC+kDpIkTCTnnZPJKZNid+Fu8ZAfYQAY0+ouyOhxJ35y2EnnwTiuFBc3h8JpXh94f3H34948wn1/wFI0JpB+7oZJpgWtiUegoRSBx+PK0LhjZUAQ/TXLwRMAmab+wUfg4QSM+F9ZuGZbrfLdOjVbDtNma6M+sXQ09lsmgroVLfzPhBHKlZyD0JCsVZ6m1mAwL/0djvLMyaTMAwn814q8MI4idEfk6Vncb3eAI7P7UbMrHRrPgoJRc3TK9s1pA8H29xABX1yTrb8qWyclmXtVovyzJfFLSh8tDuZ249DQgX6DWYRhr3+uNHEzm1YnJ7W213fUQbCLKlc/EAklD+Wr77RBhIc9WtlbP2Ap416V5EAZzipPu2RSCh2dxVKDYlojUbQfrbGBZK2lY3i20hAtK97/h+KhGonXfPyDKsiaVuSaOh+BYmlK8nbTSRC1FyRPhYJRYVX4jMIEsWHxIrfN5RqqwhJCx3wle8DSp2JN5DUWeRLkFCqe9GiJEj8xN5yQXtnJh7HQiTKcg0VzNDfMRy3uzEmjH2+6/pwJJQ4Wl8IAyhml/sTznZVXyNNbY1bXM+YLHYUu1hPjatIQDS8sBH+eCTozLmSLJBsIJK215ubPzGfiC1KXcDf9sY09a8g4bXsUn+/AAlFTZ7PoJRIhj6lvqiUsZ7kHD+2KNEOKENLLiMRppe3lb4ECaVKXXAJSVuUnsOW6Hot7y2XXaHNopgoxbsyJszsSmDCnZHoV876riZfQCJ62YZTqSDrbeI2RtLaoTeubkbZRT4Bmn7NcfNFSCiWM4VzJG1WUVioFxSi4yESdYD1nXJZx/PO/upG+FchoShjy5whqRNCsqvqiSaSjnxjO/xr+ARTqFdWkteQxNWuNJAw5+qwQl+IhArcE5SC44PYWEKK/RwJJU6M5XxpxKGvNJA4F9Thw5AIN5FQ7FPpdkFIsiDLslEP0ijb70cstIWt/T7r9cihTVJFArTB7ViRzLkTEsqCz5RvI6GoZCWckAwTy9plrjSQ3J7n9fYDfT+CZstGGgyOmyfL8rITEqE/eqdpjOQeOUEYibB47ypDZ0CBpLuOokjTHPjfeu0MuYHNufJ6Df+EBE9F3ahAIszejbJAKRSd5lrtt8iDlqL89u5lwQAzC/8cxsaJ5pykybY9+9fuJZXDS5XsIzoz490YHhch2d8DSYKQHN6/jt1oPEpusvUKDV3DmH37ZlpBNqwe11EgB3DsD4RTDUyU6nWPbbS5DJGkHwl/4qYowJ4XqmSuszjLkiRyaocFHIX+oW0+XUBpOp9FgWgOZ4Hc+dDoLu1ztwvo6MPhsH++ABBW1kcabSMvjPP0SRCke31Ag+7HImhV+4K7NR+CBjmd+ENhbiKKwzF3n4KQ0xKFukdXlFcbUeXvluR8yKEPWSS40UyF/ANPA9O6BxIDJSNqF4Slosaj18ViYW/mp6Tp1m71AYc+kMditZmh/WLrI+NSon+Qwinx7ZY582GKUXyl1msebsVPhy5jmv2ZyXRTd170rDWfvZuixjucWGmGgc3IgsN0D5lxhiVGASzyXSKXArQwdJrCQ8xmDIqFFeS9ztMyk7rl+kJ9e2dvgknnhdDysymTR2ynDhC603GTIRPkIM9jqz9JOLI6DxcsKZxhfgDM/ucWmXg0EOhyLvvHW3sTgLFL0PGqZCuG2zCrqeCsGp3mTDi70rvsn7fHyBh+rR2ar4jjbrGaZa89Inr5qFf4sdld/yrfA80tXnsbZagVmE1d7MaJtpp2vZqWeTJRYt59ohSRCSfMqtrYwOl+0Pqze98ya5CzOJC5og+teXplj4SXn8peLacCSNMcs5yKHmul84xOk6oYy95Z6P0K7VA+6KoihkWbADnO/h1tQutbMZf4ysyIZxeZpUOf3rj6hsLAl7qGLANgrrmYVWPvmRa2lblE5rZ0HyQemqn9ivQ4OrQMVtJxlo1iZbTSN0VylVCZBap0zizA2VZeCDIIHFfJXJ0Hcv91mWRHzkNK1NFPEix85i/Im9+kEAWoySfdZERgoa90/Tj3WCpMAipASHi05xZVFhti1tz1BmY1eDKJaP4t8cSYyjRmFAZHlmI9IKwg50SVh2FtdhfFCEURinoTyj62XNOWrOVoHiJ9aKHUUmga8QsLSgY5rbCT0tjIA/KocpaF7CUfYrVN7Wg9jakAT6mNthgxtHAo98CWMrKV7hU9itJhT6u2eJa+Hi1KTbg9FEKiIu62cET6cxal8Tu1tzc/VGaY0OWqoZMGHsj+d5VdO8auZxwxymVE+zMZOIVOx2tvOb1XzOXeQSuo4r14zuF4HNirb0yIXFrQBoC8rXHhVsYBizUlfdrIA+aqHt9Ggq2YvUgdHCnJLKLdY8ZWoKwsGUP8jr0I90qp8CK0gsrlEpsxwDRNAYD0YKuku4zwqmzyJWN9IrAbsvsFzGH9hC9hJPxQpXqa868UqKi3PmA4JFA6ej4PfZQdxGzuBIQKu0gz5wOu6oWmAMKUCLRAWs99Gq9AwLShotkdUhhAGzdWhyqygQBkrwBau3BhT6MRa6uzrYpyh/lCEOPyIN27xYuzK/Ri8m3PYHtaNHVyB4+R+mHu6pabVmsrYQQ+Oos3DGfI3IIi16PaRhJ7IZqorCTvxKexvZCLF+KhlwjuFi7eOiItvyC9DmYV2dolcdDivBV3c/l0bv4H9gUfY7iSzedg7HR2J4wt33XmnhM9cf2CqZA7QvjIav+DZOE3E54jAf8U6ngZ8deQUN7oXPaEqe1l/mjN/JP5pbnmdqfzLBqqnJmPSQulBzHZPRwrxWPRbCW5fkE1HezkZc0W07y4ytndyYrenfUlnOptn51krqT38lfeCo/CzPu+8qkxMyW2QADnLBDumHikIq+AOSS/6yfbEJS5G+FcjA/aBY6nFK7PA8dtThD12RnAOaegOn+5JSZ+79N9b2yJBmduSXABytHmp7+cu3qdcDYbYLBuVEaVfBT7tOqdqEqWAsFurJSI+QWcRaM7ohvtqcRTiqTzIMa6g+GscNafCXl+ITJVS4l8F5ojeRURvvXKtEmQr+59UfGzLvCoJ8bZ111Y4SI3iZnVvK7eLEeypql93BkGeh3zTKE8BgjPc5WHY0i8QjGa1eZdPESnDvGlbX3Km3TyN7fMnvQu4J0gnDZsveX0lK4mcDVmMaadLg8EOFW7FpqD0IAMth1gclQKrRUya/F60byLN6IgxUUlkg5k5uxz95yzyOV8a7ki0cT7NK0u7lpW1c/Cm7VN6hZR8lAmIouFEsU2GieepwOra07xJSJ56n2L3Vn47ZAXHpKVr3ko5++ceOZ4szYk4lGrmfVAq/m4jGIpVvgbWqHi9TtQfHXyeYxTtZoehM+SjyrddFzyep4QE3dOPLwc5uKMGVa4JNA1ukFMalQuGBfnhUWMRluUJpQxBHzHcTFLkTj47h0lFyak5vkpkY3igIEGUyFulfBQ7OpUt9Qv+YhpIa34gn27YKLO9CccLX9goPWZ3MlTs0Xk2xZm986imqM6IkzucghnjFD62cPnYhlvVlSYNb3oiuRBRd/HqwIKLwx2c4pV0PYrU5huEzRnu+9tef0ytVDKb2F7UaGtMQMVYRE3aS6VO/2TkFE266pNU60Dq72c1MNkwRSnBCeSghY7YrR+sY5B+b/y6r71IBFZeNIWb111TU0Yxao4ymMkeEY/2SnB96pjBdQLQTlvk1KzhBJTIgbOLFtEjl7MWhVlCDA/7l+mE1uOpz1g0VtoWmrnaQOyQz+dXp5RD/nkJbfm/ILSqYQicodTuIjsaOmubCZDAuFskXAHIhmGld0HketE/0YOJC3qHtXT9E/SmosbKrt53WHEy6fJ3/ZHTKQ5DoOb2Zd2MaWiN4drCtydjKJo3YlCLtugjfZlxRBhR3UtQsvfDH9YLwwBotoefNzL9qgUdM343GEN9ru1Nm4S+x2tV/vvrETVccNh1zlCgReMGjsRjv6OmsA7BPzqnsbjifAcEW6z4ERn6kDyRTgpOVZllrebq44WhxhQu7sIzgkXDExvbWUst/V3DwQ+xRYKS8uN8q8d+dbM8VFxMxk8or4wohh5HTr61eZZTqurQ3DQv5ExbA20vl4fFaCdLb9OtEFuAecu+6SXCJuvgLk2LfysObMEXZznwifYzZNmMR1ncG2DR0UFmfNU0IcQXvkIV8zsQDrbZyDlLQvSz+yXMlumQW0XVybjHlfKnkXbW1f4MH5ujghd3/hYXohf71yOR52jXdJOcyF9V8JVBi9J4pZVYZFTj6vLpOxkG58MMT5qOicp5CDr0PdeK54RLkYrnEVbib3o5JksNtyQJ+K01ekPUQU4mQayzCzeSihAk5qvvoWUIlxaP/arAuIMB9k0ZrD/oxLOIc8sxgEAOLwAKsENcPkPZO4QMTTjetWqVl19Un9GjN6ELDyk4kaFlkgS49KiJwptoWb6+pPXrqa9+nrEn0Jn4hmvZazf80Tfz2pxLM38hjf0ss5DGe5N7RHS9Oah4s31onqAjTlqU+oyRGcWpwozxpTJy/VQYaN0Px9V/KVYbtGFw+uR5GNhqpVLRnbHNyKealOqDPsLhuX2tXVWEaySB+Sh1vgzV+YjKEEispRf4oWcLeH0ioOSnVul3R8uzhTLSUkGaK+XdkZfUUAEO2vpfK9GtS8EdoCb66P40gofCAf8asQhOuksvgQIpeD6k8yLSrWTy7mNgnND8LiX0yH5dU+hlCOyt4TDI3VilUJcwECTxGv5pql2Y1DG2uVEe+Bk/i6ir+zBPIgSzBuMlF6OsxHG4Y29m3A4WFyGIg9X2K//9HVf2mntMHdcS0QGB+7WLpSaXS69C5kF12u7S+T5R4kdn3lKa12KwNK/ohCU3j83M9OZxeM1SZVE/b2a1i/D+YVJolrZ7Oa3YIRrSU4Po+DtnaLWAmOemcztWNeYqzFsiPj0QbXabtBk9k4MKn8eATT53zvBnvwjPHXvQ9nehrI9z04Uv9+O9QTm18nfKhnXc8uR/Oqxed21IBQLRRn8ONwAIjsPcdR9BMqNQgwgfR5zT5sW5Vs2F+ohpcYQF9uzrw8K73BfY6RcoOWNeG3AM6bZ3fR00+GC/61Go9XLQl/0+9eBmP8dkGYG4BkYqOagaWJaqt1xGF7gL2UKnIDcKUTwNymcvht6DpH45w6iJgnpf8PsFSiX8jR+HUln9fV6pEnq4L0vvZiWqN+uFQOuufC+lsTsdsoJVBLi8CYS4Awf7Uj5GCnczRpS7yLhKwVv/mNqL2c3zFuIhB3cQCIw3H/45c8mqYPrMwx888TrSIBz+Grj9x16upbcADtrDw7XhoyXf/wpM6uk+fVqRdcVorOyvnKB+EHy9+tfrOnHRy/Bn/K13zrNF79S0w8I0z+J1evkP6UXtoMuk2C61/bm/gRSYr37scxMbeH9gRxSJd9KtXexAKebfZWb8RPkZ+ltdgFC/+qm7x9Gcba6zi5A4L//93bvR0kx3O4ViSx07fkfziB1Eg1bu5A7J0Qz74/T6e9SLKV1Lx3f6eveH6tBbpLxtD1V+JKZ1Xj+5Z+Hvxe1Qu5AIg54Lc0m/29xIGr53svacdbpLvh/jYNQuJHmf6ah+Jf+0l/6S3/pPsTWqXXhGFsaSsrp2H/X42vkuu6PDSH463fsZd6cDu7RQSvfnmEtcuIH/PfPWyf9cH8MI/QxCG02/vGjQPLjx1DDB2143q0i+SHJzvDHn4gEzh0W57ULLyKcPG1yjFUCvPvvuFR1drXg9JuvZkFx4R9HOGGFjmqlEUiuCUjP9gIszf39J4kP3kYMyWcK6wUO5jhE9mx33JfWv78E94cPdmWTvQ2ZrgkkFW+ndfaNFV4wA7+/5pt/e/Ann6gE+UFAI7bsCQXG8dtGJO98/YliNLtvj96BI6n75IvKJeEP2DXTGhTpWpG4D5AoPRwJCfvnFzXR2sJFlJh60JgofyL2yljdp5zYLfJQ3EIj+FAhn0OuVwBL1r//STDRZR6PBNdWoBm3+v4NUkqMqcWE6+bv9yUT+McjIfkU/LT6/p8cHKsoV6LOKVX+eVIwbdFXw8D3z/yJihgYy1gVRUVRi5OKf4zAhWJ1LdRI6IvnI90O8DyGbdULErI4RZcS/dAwJqrYVNExDnOoflDZH6YcTiOJKk+3tDLcvx1Y0qy7XgsL16s73SdPdncN/3t2n54WS9KbeDdD76pvBSGk8m20Q06awkbk5/284D98RRhOrDcoNtlk2O12U1TEjxwO4wzNHHH+fRpF3e5Kt5p8e8AWS6X+l9HX/UVDpLXHZW6LuHvWnO9enIxljderkTPeNpKfJuGEs6Mu4yDWaz9t5X/wqwJTRP1hfqk62mraOIk919RkKU/utPvT6Wy7nTHMhFKenCGn87zjiq03eOd2u00jiCT4Hq2G0lvEywLTTFrrochpwJRvS+mtLQp/a6WSGxlui9BqXzeZ1RINc0tdCR0zK9Wl9Y054PzkNuutBAanqcRJYmS4FOJumUDKRzm2HWeLa/i04pnQ6ZOv0MAr5iOG54EQUz3NUiaorqUQUvMkWdoODxiXDVfbOasoiocsRqdReNjHX6I+vX//WRapeApqeQtJYdEEtAOcYtYFqQy0Akq8EoTy+niqHcvsBlxgrsonRsqUZZSQ9uJP5dhQYSAgBPEaDimHylR1yY2o2ACzUfuFaEp4VKSsbjiw+JO0fFnJLI7cFlRlDBZpOWg2+4fc5A8d2hkUtyrQ2CwyAlpwGCs5XJ5WpvGdIVG3AhCeCpNSQfXVnELrGggJHevf4ZOTLqBlGSPG1ZE67uC5eD0q0hTNMhO4pMWpklmGDUWcLlVaLOqzgDGhPFbALGu3CjYptKQLoFLNp6X3ryLZaDSolCZD5dhKNYyRrDb4cl+PHI3UWMVIwOGUWIhVuvlSR5JnfeSF5tv0FnUBZy+CYroYuUGPjBv+UKk7gK6KcP99eKpTSe8x1sVTm0hQXQ+hkqyKajuUhYAwkpQmw+73BnnpCYyEdirJ4IiTZbqORMk6dJlTQs3/ycrPnxfFdFouWcK0dxpd6wQuJOPgEp5I3EHkJRRfKuyGJpKxU58XwRpN5Kd2iaRS8qgggqRalYxDucF84zKcC1lYLNI3crmHC6LSeHqJqy1GxOJi0pvTi8fDKfPoAC7GITPjSfn5zvL7QHUkAS6pU1kS+VHFysBI5FVT52IkclpRX7iaH2hcJuIvmZCcMPWQF6tjUZEVmsFCZbkm46TighuV1GIVISF1DhUsuAEzO9vyaSDBxZer2XEiQlJUZ8JIBL25EiL10Cr1NC4jKSwW1CGrrPy3YfDbQYO+0Qh/LiNsOA9K0tOOIHSIuT8hiUu80H8Z1VR/A4mFC4ovpLKRV9iGwOS5hRhJd9S0RIjsGlSG6jIStVtYLOz4VJWLWCzwTzHNx8nCM276fKKfqGj7M+FtrwjrFrTuMTy91ToSUjgLTH+eGsFt6EEFydkyGyOp2bmXkeBSWXCAFcjCq2JukAgzlIacaHnFeDx2TKY2KCC9bnl0kYUlO3SvnAl1JGRF5GR+sxWlRAI6jeXqLyCxiMUSQj4/LXEttDJGcy5zcjFEkOyu+okmgzKVmT899hKSq1mkGInw+0h8VLoDZVz+WJ8awTW4UcCvvQqqSC6U4CuovdRlkxSkBnmppCtIrhWJ+CySfBE8C/r2yS9FzBhm7H0rEt2ROnmvGuAyW5Dda7A2LiEhfHK11O5nkVBznLUOpNrUQV2gwVYvs2ISJLs67qWAjVPF+XZokYpDRaZ/Q3bhclbOtRqin0YSkErO9bU7mXPQJigawLU4hYtVMdR95enqCFtteaZ/A8m8T98oMfZpJMTHBQ252uIFmwgV25dFSU3y9kwBw/+Vda0WBylqrl5CEuMaR8Om2GjfC8myX7UYi4eiMQAn6Y6s+LrNgK/C8O1aKjgLxxjklZMbSFhJwCxZb8TY+HdCgh4N26830UKJ03wlEdfA1WXrcJVMQw/YO7VlDxRz9dl1Oov0K+jX3Z7t4kV8HglOsm6UOobCqlvYY4RE97zsemxi3cCtq3XuUHPFrMSCo7IIUw4mKohdk+Ve8e2IOyAJugA4zcycYCUDofr2YsQpUfWIv/2J4YeMVpWsewcUrpnEPBUl3w3hxUaHL8vm5c32XeVuSKhXuOZr7pmIPyoLbkxzk6eFxek6f5af9w9y1CuHVJ3xpXgKEQsyGXZQ9BHaNgctNKaSrGFsZ8UMJkjOPNC/hCRhTkKqJE9mGt8b8tDHJPQ8eC7wZkURetEWeHmcF0pUXdMZlOyFFm38gQuC5Jn4llmONiEUg3Qs4Po2HoSWolBLhISPKUU5KShFabUlgqSlYIcMPEDWjG10T5P8w/o87StcnKUZxq+R4/SH2aj3tP/fupRYrLtmon/7bs9KrOxZqxaFUVeaAAT6+X9ldUvFOEQOk0qwkZH7v3X+jY39UJJsDdVp0yVpWH6/2ICHpRQdXsFf4LiIT/DIFl3owAPnnxhgn1YXzJCs5mfNm3ZfVv1v3771Xzank+0kYQPuOPuGTtib2l1+9rJa9VfDSj3I1txd9PNri8HLjnt3j/adx/DnsfSKTqS96xYb0scMIuFcl1yI9qrd8077l77do17cNGFDY7k0wgvXs7EBT5yNOBvG8RkToq/TGX9GatNf+kt/6S/9pb9UpRbWvSRYjfxoFxsnWMeR8DSF/Cv6vmBnJFIAAAMaSURBVEh2KyuF86H1VMSbk8ZEeJGIryM3X4xwY8OKXjxtndZ6gPZnT7/51X3SC20ayGfD9oiF4aKVQkBKdLGkMGuC/RRzbJYl6GOSEu5Bz9ZfdbKuYEeLt7w48ATfmtmvQ91GS5v4iFu9EL0T629vZeUM8UfpOBqhtDq1dKQvfxamTyjpr4PSU8aOz708CbLCRJesChbIQxsSH7N4JOWokOXnD3GD3BiFEOI3I1kUG6zwYmUnoe05jM94RbcqrWDhk1HMNnC1NaTOKKShJeQWm3uGXZYqPPKwJ8FL0c2jXZhghk0p4XGQ/+W/nJdaxEjY3Dtiu5JIha8EyR4jaSFAE7LtxJ2q+ktokDbYVn5C/gj8fV/KGJC+BS95z9RF6F/68LWL7hFzO5gdGVJhih/H0MIO7BxJqMevfokEdTBf6I12uzNPZh3JfLxrIKGWcBw58iBrsFzGrQKJErzgdo03r9wBbSKhPPfptJkfG/kgiHgjsp1zmv+qzvMbqeNyNz4h2W3YY7HhhZH0SGPtl9g4++ptDcmL4a/CoI4ksH3llVjFFm2/5Nu6+4Ouv+Sl3ILXQ54Td46E1Z/LacBut/kLVhdVizmB3Ss+x3w02NlSzZGIkk8lmyqShDDUEnZab0Ze1PjkxaCSQTyoIWEzQ833gbnTal3aibvTMlPxaOMyEmp+KiHZSoocJ59sDucSU7f3+0M+vY5LytCXr+R5xmF/HKRsBcmOjMn4bb+fNb/CHSO3iPhaIqEyqY6Emm9G+dqxisSixBd8AbtEvd5k7yOpkIT4hN1jMREsPM/b5X5DiITaDciYtHYjz/JyCZnzCf4jsOFx76XB8wqqmOflBbxfYDvqzxkJdimEpzosQsDqsouaY99qK4MiSCShH0R2fQBJfIBN7oiXYYRegjiYlEhEqYObUV9Rrzy9QMIGowGG6GHhrjejNWMbrqDzWfqK5sj8heiTcaEGsmIaWQe0r4ZhYc3zijmedXVXx+4TyjjmSPR3kMCHwKZI2BDZ0bII0+1RD4w33GED6wyWfJ8yfpEknYSZsRnuLhJF/wc9w2oWsJuQo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38" name="AutoShape 18" descr="data:image/png;base64,iVBORw0KGgoAAAANSUhEUgAAAMkAAADoCAMAAABy6DCkAAAAxlBMVEX///9PLYJHJH/6+vxNLIL39fmonL6ajLT9/f9LKoFJKIDw7vRKJn98aJ9KK4H5+Pvl4Ow+IH1GHn1xWZfLwdijkrtDKYFMNIVgUpOxo8V7ZJ5zYZydjLdvVZhBJH6LeaiEc6jSy922q8fq5u/g2uja1ORTPIk9GHvSy95eRI7Ats9lSZC/tNDKwNhQNYZTOYg8EnqNeqyYhbNcR49tT5ahlLmLd6o/LYJdPop5Xp2HcKg5AHdWSY98bqSFeatkSJFkV5UsFXh2GcwfAAAgAElEQVR4nO1dCXeiStMGbIiAbIIYVBBZBBVRMTrG+85k7v//U18vgIBLMhPNne+cqXvuJGFp+qG7lq6uKijqbtRSWFYURTU05onHjTbHgW4vZodVCuiC0tVs8WK/Sm7Ws7xkGYc+vIFllfb9evEpUvwgnMTzXeYO9Fna6SLSHMc0TVmWATgBoQGAR2TTdBxNw5fxq4UOcXHzySQMROW/w8D6cWJxmWTPVjTTZRhBgF2nP04QmSAIDNPt0NPZ8/ennTWfqOxXowiS3V5fzPoyw3R4vvbqf53g7bzQYRizP13o+10SfgkEVvTn+xc6ijRHQBA+g+AcEc93HC2KwOKYqOIDh4dV42S8SLuOLN8TwDnJptOl31wvDsQHwBANa6ynkBsejKJEAzmIft5zS/WuMJRkY69kRvjd2fS7t/GM0F/sLf9OMMT5azdyfgPF6Y607Nqvt8E7WvfNusvIcGvnt94pANIK38gvBvkR+Xv6O00Bc/39DhzT5phffG7OSY4UkmnFjC2iaAQuyTXOr45NR/oPkID0RcA/mUAVUL+BycVT9IszpnYOvkaw7V/D8rVIcrYATDxF3RSGlE8wyXNf78BxmPnUCCMBXcM2i7v+PCRgNSPTqqtyGvzB7CjlCd3KH3xqDCFpIyofE2HYeiFIBGb15yFhsg2ZOt3QfxPg0CwpCo+OqVOUZQI6glbIHP6EjDSnFggJ0GaJ/qFp9qVIusZyTX6JKQ/KbCam0BgAWssoamkCOYXmu89DJIwrYiTAzESD/9D0+hokOXusQkp3ciT+UACMAW8WbQF04ViwB96RUGuSA6+EZyASIOxa1KtZbeQ/RrLC7MHPQiqeCQQJBaVtd47ujh05Rabg3mEy9Pc8op0jHBzIU8JQpNo84S05va1ovgQJny1Q/2U4JlRCCwSJYptdDt8uaQO0KOS0boL+FGmZCSiEBETwOjUiI6KN/gAkwvcA9R900GxK+gJGQhlrLcPLWmONEYXdFBscih5tKIzEsdFhjITXvKR78yFfgkReieEWDQWc9bDjKwEjoaSIIPEXE/SjdRjivrTcKbYHZyaWCH4XIIXPUaV++Q+RgO6SWkIGEYZ4abScRhjJBOoTjGSDx6I18CiChGthJA5GpnRkaFbuFKqTmzhX1s8PRQIOEtEfUMq2E5qXBWJ8e2uMhB1jjqfEBB9uh+QsuyFr24NJTqcyHWUsFeNZBpxotboI5aFI5IWaYmPEXMCrrIjX8kEYGvinSrreZmteoFaMh4Si866lgjaAP0bQKgBC6obJZc5/KBLBZo1VB71JpLwpjrAwpGT5gUYHZGgUxtm00J8daBRIIRUyl5ekjx2TlU8tbQ0+WbPQZTszJW/f/8CqqJVfE65d1MVwxkPbX6RYolu/GAlAMsofdR0ArXXUuafo1xd21hbPwaQPtA3s67J/Ras8CgledtDOHp0OBjJj4+60jvGvts0SwUbtGGaIfnvKH3VmjD0GCTgMTWTAygzh6flzn/A4+8seKj8gP4baM/pNlDr4AcyiuRB7EBLa4rDU0jZEDgVb7nfbJj/CaR8LgMDGdg8zTr4GCS0MxNiOADFqcU9Gn3uOtyCSbAKVCXAYi7WaCvJBSIAM9fUIGludYe6JCj/lkWoXrsa5AHhz4FPhtrn8ehTHd3TInvF3nmese25+sHuGefZa+aL5sUhKpwMynkQv1Wb3dNwGfSdDjD9Jz9TjvZGAN+IswU4GSKH0j/f5B5R0XM2x9Bs4yFvpaJEGHoWEf04kB8t6xyXnvOPnH1CQtyG9TaA1yZsLlzO4A3jUmKwm7GjLMDwAUa4F7ze7WvkGEFz608wWebXnM/5RY0ILUHGE3vitw2jSozZqLJl3sOnvOcLjOF54Q/zB+uHuoM0/3/QlUn9qDIe6TTyZD5PCjlSIXW4QfL7tc1JGmo0nruhWRfED9Ek0Knabw4dsbIpPCXmAUTOL74kEmLhlIO8KBnnIBnox5GyWvz8ZG953RCIMBpHGQM0I6Kz1+UbfpTDloR4WnPXiiNbDd0QCDrHP6VOzwwNt8Hgobd0BHaFvZ6Ev8XeeXcIBGr4Tzp0xzL+PHxVuzayGuyVL+d+du3N8Z4FkijixBsD5gM/hM6RYXfvJQItIlgC5s+wSFnip2haD3eih4SWKtYlJQA47zjdr7yyFncPXRJS0C6ko7gsb8p4cjwxtRw9bX0hihkYE3JfjwdsBGUGC/vSFNEZmt5yi/bv7IRF0dYVGWmC+kDpIkTCTnnZPJKZNid+Fu8ZAfYQAY0+ouyOhxJ35y2EnnwTiuFBc3h8JpXh94f3H34948wn1/wFI0JpB+7oZJpgWtiUegoRSBx+PK0LhjZUAQ/TXLwRMAmab+wUfg4QSM+F9ZuGZbrfLdOjVbDtNma6M+sXQ09lsmgroVLfzPhBHKlZyD0JCsVZ6m1mAwL/0djvLMyaTMAwn814q8MI4idEfk6Vncb3eAI7P7UbMrHRrPgoJRc3TK9s1pA8H29xABX1yTrb8qWyclmXtVovyzJfFLSh8tDuZ249DQgX6DWYRhr3+uNHEzm1YnJ7W213fUQbCLKlc/EAklD+Wr77RBhIc9WtlbP2Ap416V5EAZzipPu2RSCh2dxVKDYlojUbQfrbGBZK2lY3i20hAtK97/h+KhGonXfPyDKsiaVuSaOh+BYmlK8nbTSRC1FyRPhYJRYVX4jMIEsWHxIrfN5RqqwhJCx3wle8DSp2JN5DUWeRLkFCqe9GiJEj8xN5yQXtnJh7HQiTKcg0VzNDfMRy3uzEmjH2+6/pwJJQ4Wl8IAyhml/sTznZVXyNNbY1bXM+YLHYUu1hPjatIQDS8sBH+eCTozLmSLJBsIJK215ubPzGfiC1KXcDf9sY09a8g4bXsUn+/AAlFTZ7PoJRIhj6lvqiUsZ7kHD+2KNEOKENLLiMRppe3lb4ECaVKXXAJSVuUnsOW6Hot7y2XXaHNopgoxbsyJszsSmDCnZHoV876riZfQCJ62YZTqSDrbeI2RtLaoTeubkbZRT4Bmn7NcfNFSCiWM4VzJG1WUVioFxSi4yESdYD1nXJZx/PO/upG+FchoShjy5whqRNCsqvqiSaSjnxjO/xr+ARTqFdWkteQxNWuNJAw5+qwQl+IhArcE5SC44PYWEKK/RwJJU6M5XxpxKGvNJA4F9Thw5AIN5FQ7FPpdkFIsiDLslEP0ijb70cstIWt/T7r9cihTVJFArTB7ViRzLkTEsqCz5RvI6GoZCWckAwTy9plrjSQ3J7n9fYDfT+CZstGGgyOmyfL8rITEqE/eqdpjOQeOUEYibB47ypDZ0CBpLuOokjTHPjfeu0MuYHNufJ6Df+EBE9F3ahAIszejbJAKRSd5lrtt8iDlqL89u5lwQAzC/8cxsaJ5pykybY9+9fuJZXDS5XsIzoz490YHhch2d8DSYKQHN6/jt1oPEpusvUKDV3DmH37ZlpBNqwe11EgB3DsD4RTDUyU6nWPbbS5DJGkHwl/4qYowJ4XqmSuszjLkiRyaocFHIX+oW0+XUBpOp9FgWgOZ4Hc+dDoLu1ztwvo6MPhsH++ABBW1kcabSMvjPP0SRCke31Ag+7HImhV+4K7NR+CBjmd+ENhbiKKwzF3n4KQ0xKFukdXlFcbUeXvluR8yKEPWSS40UyF/ANPA9O6BxIDJSNqF4Slosaj18ViYW/mp6Tp1m71AYc+kMditZmh/WLrI+NSon+Qwinx7ZY582GKUXyl1msebsVPhy5jmv2ZyXRTd170rDWfvZuixjucWGmGgc3IgsN0D5lxhiVGASzyXSKXArQwdJrCQ8xmDIqFFeS9ztMyk7rl+kJ9e2dvgknnhdDysymTR2ynDhC603GTIRPkIM9jqz9JOLI6DxcsKZxhfgDM/ucWmXg0EOhyLvvHW3sTgLFL0PGqZCuG2zCrqeCsGp3mTDi70rvsn7fHyBh+rR2ar4jjbrGaZa89Inr5qFf4sdld/yrfA80tXnsbZagVmE1d7MaJtpp2vZqWeTJRYt59ohSRCSfMqtrYwOl+0Pqze98ya5CzOJC5og+teXplj4SXn8peLacCSNMcs5yKHmul84xOk6oYy95Z6P0K7VA+6KoihkWbADnO/h1tQutbMZf4ysyIZxeZpUOf3rj6hsLAl7qGLANgrrmYVWPvmRa2lblE5rZ0HyQemqn9ivQ4OrQMVtJxlo1iZbTSN0VylVCZBap0zizA2VZeCDIIHFfJXJ0Hcv91mWRHzkNK1NFPEix85i/Im9+kEAWoySfdZERgoa90/Tj3WCpMAipASHi05xZVFhti1tz1BmY1eDKJaP4t8cSYyjRmFAZHlmI9IKwg50SVh2FtdhfFCEURinoTyj62XNOWrOVoHiJ9aKHUUmga8QsLSgY5rbCT0tjIA/KocpaF7CUfYrVN7Wg9jakAT6mNthgxtHAo98CWMrKV7hU9itJhT6u2eJa+Hi1KTbg9FEKiIu62cET6cxal8Tu1tzc/VGaY0OWqoZMGHsj+d5VdO8auZxwxymVE+zMZOIVOx2tvOb1XzOXeQSuo4r14zuF4HNirb0yIXFrQBoC8rXHhVsYBizUlfdrIA+aqHt9Ggq2YvUgdHCnJLKLdY8ZWoKwsGUP8jr0I90qp8CK0gsrlEpsxwDRNAYD0YKuku4zwqmzyJWN9IrAbsvsFzGH9hC9hJPxQpXqa868UqKi3PmA4JFA6ej4PfZQdxGzuBIQKu0gz5wOu6oWmAMKUCLRAWs99Gq9AwLShotkdUhhAGzdWhyqygQBkrwBau3BhT6MRa6uzrYpyh/lCEOPyIN27xYuzK/Ri8m3PYHtaNHVyB4+R+mHu6pabVmsrYQQ+Oos3DGfI3IIi16PaRhJ7IZqorCTvxKexvZCLF+KhlwjuFi7eOiItvyC9DmYV2dolcdDivBV3c/l0bv4H9gUfY7iSzedg7HR2J4wt33XmnhM9cf2CqZA7QvjIav+DZOE3E54jAf8U6ngZ8deQUN7oXPaEqe1l/mjN/JP5pbnmdqfzLBqqnJmPSQulBzHZPRwrxWPRbCW5fkE1HezkZc0W07y4ytndyYrenfUlnOptn51krqT38lfeCo/CzPu+8qkxMyW2QADnLBDumHikIq+AOSS/6yfbEJS5G+FcjA/aBY6nFK7PA8dtThD12RnAOaegOn+5JSZ+79N9b2yJBmduSXABytHmp7+cu3qdcDYbYLBuVEaVfBT7tOqdqEqWAsFurJSI+QWcRaM7ohvtqcRTiqTzIMa6g+GscNafCXl+ITJVS4l8F5ojeRURvvXKtEmQr+59UfGzLvCoJ8bZ111Y4SI3iZnVvK7eLEeypql93BkGeh3zTKE8BgjPc5WHY0i8QjGa1eZdPESnDvGlbX3Km3TyN7fMnvQu4J0gnDZsveX0lK4mcDVmMaadLg8EOFW7FpqD0IAMth1gclQKrRUya/F60byLN6IgxUUlkg5k5uxz95yzyOV8a7ki0cT7NK0u7lpW1c/Cm7VN6hZR8lAmIouFEsU2GieepwOra07xJSJ56n2L3Vn47ZAXHpKVr3ko5++ceOZ4szYk4lGrmfVAq/m4jGIpVvgbWqHi9TtQfHXyeYxTtZoehM+SjyrddFzyep4QE3dOPLwc5uKMGVa4JNA1ukFMalQuGBfnhUWMRluUJpQxBHzHcTFLkTj47h0lFyak5vkpkY3igIEGUyFulfBQ7OpUt9Qv+YhpIa34gn27YKLO9CccLX9goPWZ3MlTs0Xk2xZm986imqM6IkzucghnjFD62cPnYhlvVlSYNb3oiuRBRd/HqwIKLwx2c4pV0PYrU5huEzRnu+9tef0ytVDKb2F7UaGtMQMVYRE3aS6VO/2TkFE266pNU60Dq72c1MNkwRSnBCeSghY7YrR+sY5B+b/y6r71IBFZeNIWb111TU0Yxao4ymMkeEY/2SnB96pjBdQLQTlvk1KzhBJTIgbOLFtEjl7MWhVlCDA/7l+mE1uOpz1g0VtoWmrnaQOyQz+dXp5RD/nkJbfm/ILSqYQicodTuIjsaOmubCZDAuFskXAHIhmGld0HketE/0YOJC3qHtXT9E/SmosbKrt53WHEy6fJ3/ZHTKQ5DoOb2Zd2MaWiN4drCtydjKJo3YlCLtugjfZlxRBhR3UtQsvfDH9YLwwBotoefNzL9qgUdM343GEN9ru1Nm4S+x2tV/vvrETVccNh1zlCgReMGjsRjv6OmsA7BPzqnsbjifAcEW6z4ERn6kDyRTgpOVZllrebq44WhxhQu7sIzgkXDExvbWUst/V3DwQ+xRYKS8uN8q8d+dbM8VFxMxk8or4wohh5HTr61eZZTqurQ3DQv5ExbA20vl4fFaCdLb9OtEFuAecu+6SXCJuvgLk2LfysObMEXZznwifYzZNmMR1ncG2DR0UFmfNU0IcQXvkIV8zsQDrbZyDlLQvSz+yXMlumQW0XVybjHlfKnkXbW1f4MH5ujghd3/hYXohf71yOR52jXdJOcyF9V8JVBi9J4pZVYZFTj6vLpOxkG58MMT5qOicp5CDr0PdeK54RLkYrnEVbib3o5JksNtyQJ+K01ekPUQU4mQayzCzeSihAk5qvvoWUIlxaP/arAuIMB9k0ZrD/oxLOIc8sxgEAOLwAKsENcPkPZO4QMTTjetWqVl19Un9GjN6ELDyk4kaFlkgS49KiJwptoWb6+pPXrqa9+nrEn0Jn4hmvZazf80Tfz2pxLM38hjf0ss5DGe5N7RHS9Oah4s31onqAjTlqU+oyRGcWpwozxpTJy/VQYaN0Px9V/KVYbtGFw+uR5GNhqpVLRnbHNyKealOqDPsLhuX2tXVWEaySB+Sh1vgzV+YjKEEispRf4oWcLeH0ioOSnVul3R8uzhTLSUkGaK+XdkZfUUAEO2vpfK9GtS8EdoCb66P40gofCAf8asQhOuksvgQIpeD6k8yLSrWTy7mNgnND8LiX0yH5dU+hlCOyt4TDI3VilUJcwECTxGv5pql2Y1DG2uVEe+Bk/i6ir+zBPIgSzBuMlF6OsxHG4Y29m3A4WFyGIg9X2K//9HVf2mntMHdcS0QGB+7WLpSaXS69C5kF12u7S+T5R4kdn3lKa12KwNK/ohCU3j83M9OZxeM1SZVE/b2a1i/D+YVJolrZ7Oa3YIRrSU4Po+DtnaLWAmOemcztWNeYqzFsiPj0QbXabtBk9k4MKn8eATT53zvBnvwjPHXvQ9nehrI9z04Uv9+O9QTm18nfKhnXc8uR/Oqxed21IBQLRRn8ONwAIjsPcdR9BMqNQgwgfR5zT5sW5Vs2F+ohpcYQF9uzrw8K73BfY6RcoOWNeG3AM6bZ3fR00+GC/61Go9XLQl/0+9eBmP8dkGYG4BkYqOagaWJaqt1xGF7gL2UKnIDcKUTwNymcvht6DpH45w6iJgnpf8PsFSiX8jR+HUln9fV6pEnq4L0vvZiWqN+uFQOuufC+lsTsdsoJVBLi8CYS4Awf7Uj5GCnczRpS7yLhKwVv/mNqL2c3zFuIhB3cQCIw3H/45c8mqYPrMwx888TrSIBz+Grj9x16upbcADtrDw7XhoyXf/wpM6uk+fVqRdcVorOyvnKB+EHy9+tfrOnHRy/Bn/K13zrNF79S0w8I0z+J1evkP6UXtoMuk2C61/bm/gRSYr37scxMbeH9gRxSJd9KtXexAKebfZWb8RPkZ+ltdgFC/+qm7x9Gcba6zi5A4L//93bvR0kx3O4ViSx07fkfziB1Eg1bu5A7J0Qz74/T6e9SLKV1Lx3f6eveH6tBbpLxtD1V+JKZ1Xj+5Z+Hvxe1Qu5AIg54Lc0m/29xIGr53svacdbpLvh/jYNQuJHmf6ah+Jf+0l/6S3/pPsTWqXXhGFsaSsrp2H/X42vkuu6PDSH463fsZd6cDu7RQSvfnmEtcuIH/PfPWyf9cH8MI/QxCG02/vGjQPLjx1DDB2143q0i+SHJzvDHn4gEzh0W57ULLyKcPG1yjFUCvPvvuFR1drXg9JuvZkFx4R9HOGGFjmqlEUiuCUjP9gIszf39J4kP3kYMyWcK6wUO5jhE9mx33JfWv78E94cPdmWTvQ2ZrgkkFW+ndfaNFV4wA7+/5pt/e/Ann6gE+UFAI7bsCQXG8dtGJO98/YliNLtvj96BI6n75IvKJeEP2DXTGhTpWpG4D5AoPRwJCfvnFzXR2sJFlJh60JgofyL2yljdp5zYLfJQ3EIj+FAhn0OuVwBL1r//STDRZR6PBNdWoBm3+v4NUkqMqcWE6+bv9yUT+McjIfkU/LT6/p8cHKsoV6LOKVX+eVIwbdFXw8D3z/yJihgYy1gVRUVRi5OKf4zAhWJ1LdRI6IvnI90O8DyGbdULErI4RZcS/dAwJqrYVNExDnOoflDZH6YcTiOJKk+3tDLcvx1Y0qy7XgsL16s73SdPdncN/3t2n54WS9KbeDdD76pvBSGk8m20Q06awkbk5/284D98RRhOrDcoNtlk2O12U1TEjxwO4wzNHHH+fRpF3e5Kt5p8e8AWS6X+l9HX/UVDpLXHZW6LuHvWnO9enIxljderkTPeNpKfJuGEs6Mu4yDWaz9t5X/wqwJTRP1hfqk62mraOIk919RkKU/utPvT6Wy7nTHMhFKenCGn87zjiq03eOd2u00jiCT4Hq2G0lvEywLTTFrrochpwJRvS+mtLQp/a6WSGxlui9BqXzeZ1RINc0tdCR0zK9Wl9Y054PzkNuutBAanqcRJYmS4FOJumUDKRzm2HWeLa/i04pnQ6ZOv0MAr5iOG54EQUz3NUiaorqUQUvMkWdoODxiXDVfbOasoiocsRqdReNjHX6I+vX//WRapeApqeQtJYdEEtAOcYtYFqQy0Akq8EoTy+niqHcvsBlxgrsonRsqUZZSQ9uJP5dhQYSAgBPEaDimHylR1yY2o2ACzUfuFaEp4VKSsbjiw+JO0fFnJLI7cFlRlDBZpOWg2+4fc5A8d2hkUtyrQ2CwyAlpwGCs5XJ5WpvGdIVG3AhCeCpNSQfXVnELrGggJHevf4ZOTLqBlGSPG1ZE67uC5eD0q0hTNMhO4pMWpklmGDUWcLlVaLOqzgDGhPFbALGu3CjYptKQLoFLNp6X3ryLZaDSolCZD5dhKNYyRrDb4cl+PHI3UWMVIwOGUWIhVuvlSR5JnfeSF5tv0FnUBZy+CYroYuUGPjBv+UKk7gK6KcP99eKpTSe8x1sVTm0hQXQ+hkqyKajuUhYAwkpQmw+73BnnpCYyEdirJ4IiTZbqORMk6dJlTQs3/ycrPnxfFdFouWcK0dxpd6wQuJOPgEp5I3EHkJRRfKuyGJpKxU58XwRpN5Kd2iaRS8qgggqRalYxDucF84zKcC1lYLNI3crmHC6LSeHqJqy1GxOJi0pvTi8fDKfPoAC7GITPjSfn5zvL7QHUkAS6pU1kS+VHFysBI5FVT52IkclpRX7iaH2hcJuIvmZCcMPWQF6tjUZEVmsFCZbkm46TighuV1GIVISF1DhUsuAEzO9vyaSDBxZer2XEiQlJUZ8JIBL25EiL10Cr1NC4jKSwW1CGrrPy3YfDbQYO+0Qh/LiNsOA9K0tOOIHSIuT8hiUu80H8Z1VR/A4mFC4ovpLKRV9iGwOS5hRhJd9S0RIjsGlSG6jIStVtYLOz4VJWLWCzwTzHNx8nCM276fKKfqGj7M+FtrwjrFrTuMTy91ToSUjgLTH+eGsFt6EEFydkyGyOp2bmXkeBSWXCAFcjCq2JukAgzlIacaHnFeDx2TKY2KCC9bnl0kYUlO3SvnAl1JGRF5GR+sxWlRAI6jeXqLyCxiMUSQj4/LXEttDJGcy5zcjFEkOyu+okmgzKVmT899hKSq1mkGInw+0h8VLoDZVz+WJ8awTW4UcCvvQqqSC6U4CuovdRlkxSkBnmppCtIrhWJ+CySfBE8C/r2yS9FzBhm7H0rEt2ROnmvGuAyW5Dda7A2LiEhfHK11O5nkVBznLUOpNrUQV2gwVYvs2ISJLs67qWAjVPF+XZokYpDRaZ/Q3bhclbOtRqin0YSkErO9bU7mXPQJigawLU4hYtVMdR95enqCFtteaZ/A8m8T98oMfZpJMTHBQ252uIFmwgV25dFSU3y9kwBw/+Vda0WBylqrl5CEuMaR8Om2GjfC8myX7UYi4eiMQAn6Y6s+LrNgK/C8O1aKjgLxxjklZMbSFhJwCxZb8TY+HdCgh4N26830UKJ03wlEdfA1WXrcJVMQw/YO7VlDxRz9dl1Oov0K+jX3Z7t4kV8HglOsm6UOobCqlvYY4RE97zsemxi3cCtq3XuUHPFrMSCo7IIUw4mKohdk+Ve8e2IOyAJugA4zcycYCUDofr2YsQpUfWIv/2J4YeMVpWsewcUrpnEPBUl3w3hxUaHL8vm5c32XeVuSKhXuOZr7pmIPyoLbkxzk6eFxek6f5af9w9y1CuHVJ3xpXgKEQsyGXZQ9BHaNgctNKaSrGFsZ8UMJkjOPNC/hCRhTkKqJE9mGt8b8tDHJPQ8eC7wZkURetEWeHmcF0pUXdMZlOyFFm38gQuC5Jn4llmONiEUg3Qs4Po2HoSWolBLhISPKUU5KShFabUlgqSlYIcMPEDWjG10T5P8w/o87StcnKUZxq+R4/SH2aj3tP/fupRYrLtmon/7bs9KrOxZqxaFUVeaAAT6+X9ldUvFOEQOk0qwkZH7v3X+jY39UJJsDdVp0yVpWH6/2ICHpRQdXsFf4LiIT/DIFl3owAPnnxhgn1YXzJCs5mfNm3ZfVv1v3771Xzank+0kYQPuOPuGTtib2l1+9rJa9VfDSj3I1txd9PNri8HLjnt3j/adx/DnsfSKTqS96xYb0scMIuFcl1yI9qrd8077l77do17cNGFDY7k0wgvXs7EBT5yNOBvG8RkToq/TGX9GatNf+kt/6S/9pb9UpRbWvSRYjfxoFxsnWMeR8DSF/Cv6vmBnJFIAAAMaSURBVEh2KyuF86H1VMSbk8ZEeJGIryM3X4xwY8OKXjxtndZ6gPZnT7/51X3SC20ayGfD9oiF4aKVQkBKdLGkMGuC/RRzbJYl6GOSEu5Bz9ZfdbKuYEeLt7w48ATfmtmvQ91GS5v4iFu9EL0T629vZeUM8UfpOBqhtDq1dKQvfxamTyjpr4PSU8aOz708CbLCRJesChbIQxsSH7N4JOWokOXnD3GD3BiFEOI3I1kUG6zwYmUnoe05jM94RbcqrWDhk1HMNnC1NaTOKKShJeQWm3uGXZYqPPKwJ8FL0c2jXZhghk0p4XGQ/+W/nJdaxEjY3Dtiu5JIha8EyR4jaSFAE7LtxJ2q+ktokDbYVn5C/gj8fV/KGJC+BS95z9RF6F/68LWL7hFzO5gdGVJhih/H0MIO7BxJqMevfokEdTBf6I12uzNPZh3JfLxrIKGWcBw58iBrsFzGrQKJErzgdo03r9wBbSKhPPfptJkfG/kgiHgjsp1zmv+qzvMbqeNyNz4h2W3YY7HhhZH0SGPtl9g4++ptDcmL4a/CoI4ksH3llVjFFm2/5Nu6+4Ouv+Sl3ILXQ54Td46E1Z/LacBut/kLVhdVizmB3Ss+x3w02NlSzZGIkk8lmyqShDDUEnZab0Ze1PjkxaCSQTyoIWEzQ833gbnTal3aibvTMlPxaOMyEmp+KiHZSoocJ59sDucSU7f3+0M+vY5LytCXr+R5xmF/HKRsBcmOjMn4bb+fNb/CHSO3iPhaIqEyqY6Emm9G+dqxisSixBd8AbtEvd5k7yOpkIT4hN1jMREsPM/b5X5DiITaDciYtHYjz/JyCZnzCf4jsOFx76XB8wqqmOflBbxfYDvqzxkJdimEpzosQsDqsouaY99qK4MiSCShH0R2fQBJfIBN7oiXYYRegjiYlEhEqYObUV9Rrzy9QMIGowGG6GHhrjejNWMbrqDzWfqK5sj8heiTcaEGsmIaWQe0r4ZhYc3zijmedXVXx+4TyjjmSPR3kMCHwKZI2BDZ0bII0+1RD4w33GED6wyWfJ8yfpEknYSZsRnuLhJF/wc9w2oWsJuQo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40" name="AutoShape 20" descr="data:image/png;base64,iVBORw0KGgoAAAANSUhEUgAAAMkAAADoCAMAAABy6DCkAAAAxlBMVEX///9PLYJHJH/6+vxNLIL39fmonL6ajLT9/f9LKoFJKIDw7vRKJn98aJ9KK4H5+Pvl4Ow+IH1GHn1xWZfLwdijkrtDKYFMNIVgUpOxo8V7ZJ5zYZydjLdvVZhBJH6LeaiEc6jSy922q8fq5u/g2uja1ORTPIk9GHvSy95eRI7Ats9lSZC/tNDKwNhQNYZTOYg8EnqNeqyYhbNcR49tT5ahlLmLd6o/LYJdPop5Xp2HcKg5AHdWSY98bqSFeatkSJFkV5UsFXh2GcwfAAAgAElEQVR4nO1dCXeiStMGbIiAbIIYVBBZBBVRMTrG+85k7v//U18vgIBLMhPNne+cqXvuJGFp+qG7lq6uKijqbtRSWFYURTU05onHjTbHgW4vZodVCuiC0tVs8WK/Sm7Ws7xkGYc+vIFllfb9evEpUvwgnMTzXeYO9Fna6SLSHMc0TVmWATgBoQGAR2TTdBxNw5fxq4UOcXHzySQMROW/w8D6cWJxmWTPVjTTZRhBgF2nP04QmSAIDNPt0NPZ8/ennTWfqOxXowiS3V5fzPoyw3R4vvbqf53g7bzQYRizP13o+10SfgkEVvTn+xc6ijRHQBA+g+AcEc93HC2KwOKYqOIDh4dV42S8SLuOLN8TwDnJptOl31wvDsQHwBANa6ynkBsejKJEAzmIft5zS/WuMJRkY69kRvjd2fS7t/GM0F/sLf9OMMT5azdyfgPF6Y607Nqvt8E7WvfNusvIcGvnt94pANIK38gvBvkR+Xv6O00Bc/39DhzT5phffG7OSY4UkmnFjC2iaAQuyTXOr45NR/oPkID0RcA/mUAVUL+BycVT9IszpnYOvkaw7V/D8rVIcrYATDxF3RSGlE8wyXNf78BxmPnUCCMBXcM2i7v+PCRgNSPTqqtyGvzB7CjlCd3KH3xqDCFpIyofE2HYeiFIBGb15yFhsg2ZOt3QfxPg0CwpCo+OqVOUZQI6glbIHP6EjDSnFggJ0GaJ/qFp9qVIusZyTX6JKQ/KbCam0BgAWssoamkCOYXmu89DJIwrYiTAzESD/9D0+hokOXusQkp3ciT+UACMAW8WbQF04ViwB96RUGuSA6+EZyASIOxa1KtZbeQ/RrLC7MHPQiqeCQQJBaVtd47ujh05Rabg3mEy9Pc8op0jHBzIU8JQpNo84S05va1ovgQJny1Q/2U4JlRCCwSJYptdDt8uaQO0KOS0boL+FGmZCSiEBETwOjUiI6KN/gAkwvcA9R900GxK+gJGQhlrLcPLWmONEYXdFBscih5tKIzEsdFhjITXvKR78yFfgkReieEWDQWc9bDjKwEjoaSIIPEXE/SjdRjivrTcKbYHZyaWCH4XIIXPUaV++Q+RgO6SWkIGEYZ4abScRhjJBOoTjGSDx6I18CiChGthJA5GpnRkaFbuFKqTmzhX1s8PRQIOEtEfUMq2E5qXBWJ8e2uMhB1jjqfEBB9uh+QsuyFr24NJTqcyHWUsFeNZBpxotboI5aFI5IWaYmPEXMCrrIjX8kEYGvinSrreZmteoFaMh4Si866lgjaAP0bQKgBC6obJZc5/KBLBZo1VB71JpLwpjrAwpGT5gUYHZGgUxtm00J8daBRIIRUyl5ekjx2TlU8tbQ0+WbPQZTszJW/f/8CqqJVfE65d1MVwxkPbX6RYolu/GAlAMsofdR0ArXXUuafo1xd21hbPwaQPtA3s67J/Ras8CgledtDOHp0OBjJj4+60jvGvts0SwUbtGGaIfnvKH3VmjD0GCTgMTWTAygzh6flzn/A4+8seKj8gP4baM/pNlDr4AcyiuRB7EBLa4rDU0jZEDgVb7nfbJj/CaR8LgMDGdg8zTr4GCS0MxNiOADFqcU9Gn3uOtyCSbAKVCXAYi7WaCvJBSIAM9fUIGludYe6JCj/lkWoXrsa5AHhz4FPhtrn8ehTHd3TInvF3nmese25+sHuGefZa+aL5sUhKpwMynkQv1Wb3dNwGfSdDjD9Jz9TjvZGAN+IswU4GSKH0j/f5B5R0XM2x9Bs4yFvpaJEGHoWEf04kB8t6xyXnvOPnH1CQtyG9TaA1yZsLlzO4A3jUmKwm7GjLMDwAUa4F7ze7WvkGEFz608wWebXnM/5RY0ILUHGE3vitw2jSozZqLJl3sOnvOcLjOF54Q/zB+uHuoM0/3/QlUn9qDIe6TTyZD5PCjlSIXW4QfL7tc1JGmo0nruhWRfED9Ek0Knabw4dsbIpPCXmAUTOL74kEmLhlIO8KBnnIBnox5GyWvz8ZG953RCIMBpHGQM0I6Kz1+UbfpTDloR4WnPXiiNbDd0QCDrHP6VOzwwNt8Hgobd0BHaFvZ6Ev8XeeXcIBGr4Tzp0xzL+PHxVuzayGuyVL+d+du3N8Z4FkijixBsD5gM/hM6RYXfvJQItIlgC5s+wSFnip2haD3eih4SWKtYlJQA47zjdr7yyFncPXRJS0C6ko7gsb8p4cjwxtRw9bX0hihkYE3JfjwdsBGUGC/vSFNEZmt5yi/bv7IRF0dYVGWmC+kDpIkTCTnnZPJKZNid+Fu8ZAfYQAY0+ouyOhxJ35y2EnnwTiuFBc3h8JpXh94f3H34948wn1/wFI0JpB+7oZJpgWtiUegoRSBx+PK0LhjZUAQ/TXLwRMAmab+wUfg4QSM+F9ZuGZbrfLdOjVbDtNma6M+sXQ09lsmgroVLfzPhBHKlZyD0JCsVZ6m1mAwL/0djvLMyaTMAwn814q8MI4idEfk6Vncb3eAI7P7UbMrHRrPgoJRc3TK9s1pA8H29xABX1yTrb8qWyclmXtVovyzJfFLSh8tDuZ249DQgX6DWYRhr3+uNHEzm1YnJ7W213fUQbCLKlc/EAklD+Wr77RBhIc9WtlbP2Ap416V5EAZzipPu2RSCh2dxVKDYlojUbQfrbGBZK2lY3i20hAtK97/h+KhGonXfPyDKsiaVuSaOh+BYmlK8nbTSRC1FyRPhYJRYVX4jMIEsWHxIrfN5RqqwhJCx3wle8DSp2JN5DUWeRLkFCqe9GiJEj8xN5yQXtnJh7HQiTKcg0VzNDfMRy3uzEmjH2+6/pwJJQ4Wl8IAyhml/sTznZVXyNNbY1bXM+YLHYUu1hPjatIQDS8sBH+eCTozLmSLJBsIJK215ubPzGfiC1KXcDf9sY09a8g4bXsUn+/AAlFTZ7PoJRIhj6lvqiUsZ7kHD+2KNEOKENLLiMRppe3lb4ECaVKXXAJSVuUnsOW6Hot7y2XXaHNopgoxbsyJszsSmDCnZHoV876riZfQCJ62YZTqSDrbeI2RtLaoTeubkbZRT4Bmn7NcfNFSCiWM4VzJG1WUVioFxSi4yESdYD1nXJZx/PO/upG+FchoShjy5whqRNCsqvqiSaSjnxjO/xr+ARTqFdWkteQxNWuNJAw5+qwQl+IhArcE5SC44PYWEKK/RwJJU6M5XxpxKGvNJA4F9Thw5AIN5FQ7FPpdkFIsiDLslEP0ijb70cstIWt/T7r9cihTVJFArTB7ViRzLkTEsqCz5RvI6GoZCWckAwTy9plrjSQ3J7n9fYDfT+CZstGGgyOmyfL8rITEqE/eqdpjOQeOUEYibB47ypDZ0CBpLuOokjTHPjfeu0MuYHNufJ6Df+EBE9F3ahAIszejbJAKRSd5lrtt8iDlqL89u5lwQAzC/8cxsaJ5pykybY9+9fuJZXDS5XsIzoz490YHhch2d8DSYKQHN6/jt1oPEpusvUKDV3DmH37ZlpBNqwe11EgB3DsD4RTDUyU6nWPbbS5DJGkHwl/4qYowJ4XqmSuszjLkiRyaocFHIX+oW0+XUBpOp9FgWgOZ4Hc+dDoLu1ztwvo6MPhsH++ABBW1kcabSMvjPP0SRCke31Ag+7HImhV+4K7NR+CBjmd+ENhbiKKwzF3n4KQ0xKFukdXlFcbUeXvluR8yKEPWSS40UyF/ANPA9O6BxIDJSNqF4Slosaj18ViYW/mp6Tp1m71AYc+kMditZmh/WLrI+NSon+Qwinx7ZY582GKUXyl1msebsVPhy5jmv2ZyXRTd170rDWfvZuixjucWGmGgc3IgsN0D5lxhiVGASzyXSKXArQwdJrCQ8xmDIqFFeS9ztMyk7rl+kJ9e2dvgknnhdDysymTR2ynDhC603GTIRPkIM9jqz9JOLI6DxcsKZxhfgDM/ucWmXg0EOhyLvvHW3sTgLFL0PGqZCuG2zCrqeCsGp3mTDi70rvsn7fHyBh+rR2ar4jjbrGaZa89Inr5qFf4sdld/yrfA80tXnsbZagVmE1d7MaJtpp2vZqWeTJRYt59ohSRCSfMqtrYwOl+0Pqze98ya5CzOJC5og+teXplj4SXn8peLacCSNMcs5yKHmul84xOk6oYy95Z6P0K7VA+6KoihkWbADnO/h1tQutbMZf4ysyIZxeZpUOf3rj6hsLAl7qGLANgrrmYVWPvmRa2lblE5rZ0HyQemqn9ivQ4OrQMVtJxlo1iZbTSN0VylVCZBap0zizA2VZeCDIIHFfJXJ0Hcv91mWRHzkNK1NFPEix85i/Im9+kEAWoySfdZERgoa90/Tj3WCpMAipASHi05xZVFhti1tz1BmY1eDKJaP4t8cSYyjRmFAZHlmI9IKwg50SVh2FtdhfFCEURinoTyj62XNOWrOVoHiJ9aKHUUmga8QsLSgY5rbCT0tjIA/KocpaF7CUfYrVN7Wg9jakAT6mNthgxtHAo98CWMrKV7hU9itJhT6u2eJa+Hi1KTbg9FEKiIu62cET6cxal8Tu1tzc/VGaY0OWqoZMGHsj+d5VdO8auZxwxymVE+zMZOIVOx2tvOb1XzOXeQSuo4r14zuF4HNirb0yIXFrQBoC8rXHhVsYBizUlfdrIA+aqHt9Ggq2YvUgdHCnJLKLdY8ZWoKwsGUP8jr0I90qp8CK0gsrlEpsxwDRNAYD0YKuku4zwqmzyJWN9IrAbsvsFzGH9hC9hJPxQpXqa868UqKi3PmA4JFA6ej4PfZQdxGzuBIQKu0gz5wOu6oWmAMKUCLRAWs99Gq9AwLShotkdUhhAGzdWhyqygQBkrwBau3BhT6MRa6uzrYpyh/lCEOPyIN27xYuzK/Ri8m3PYHtaNHVyB4+R+mHu6pabVmsrYQQ+Oos3DGfI3IIi16PaRhJ7IZqorCTvxKexvZCLF+KhlwjuFi7eOiItvyC9DmYV2dolcdDivBV3c/l0bv4H9gUfY7iSzedg7HR2J4wt33XmnhM9cf2CqZA7QvjIav+DZOE3E54jAf8U6ngZ8deQUN7oXPaEqe1l/mjN/JP5pbnmdqfzLBqqnJmPSQulBzHZPRwrxWPRbCW5fkE1HezkZc0W07y4ytndyYrenfUlnOptn51krqT38lfeCo/CzPu+8qkxMyW2QADnLBDumHikIq+AOSS/6yfbEJS5G+FcjA/aBY6nFK7PA8dtThD12RnAOaegOn+5JSZ+79N9b2yJBmduSXABytHmp7+cu3qdcDYbYLBuVEaVfBT7tOqdqEqWAsFurJSI+QWcRaM7ohvtqcRTiqTzIMa6g+GscNafCXl+ITJVS4l8F5ojeRURvvXKtEmQr+59UfGzLvCoJ8bZ111Y4SI3iZnVvK7eLEeypql93BkGeh3zTKE8BgjPc5WHY0i8QjGa1eZdPESnDvGlbX3Km3TyN7fMnvQu4J0gnDZsveX0lK4mcDVmMaadLg8EOFW7FpqD0IAMth1gclQKrRUya/F60byLN6IgxUUlkg5k5uxz95yzyOV8a7ki0cT7NK0u7lpW1c/Cm7VN6hZR8lAmIouFEsU2GieepwOra07xJSJ56n2L3Vn47ZAXHpKVr3ko5++ceOZ4szYk4lGrmfVAq/m4jGIpVvgbWqHi9TtQfHXyeYxTtZoehM+SjyrddFzyep4QE3dOPLwc5uKMGVa4JNA1ukFMalQuGBfnhUWMRluUJpQxBHzHcTFLkTj47h0lFyak5vkpkY3igIEGUyFulfBQ7OpUt9Qv+YhpIa34gn27YKLO9CccLX9goPWZ3MlTs0Xk2xZm986imqM6IkzucghnjFD62cPnYhlvVlSYNb3oiuRBRd/HqwIKLwx2c4pV0PYrU5huEzRnu+9tef0ytVDKb2F7UaGtMQMVYRE3aS6VO/2TkFE266pNU60Dq72c1MNkwRSnBCeSghY7YrR+sY5B+b/y6r71IBFZeNIWb111TU0Yxao4ymMkeEY/2SnB96pjBdQLQTlvk1KzhBJTIgbOLFtEjl7MWhVlCDA/7l+mE1uOpz1g0VtoWmrnaQOyQz+dXp5RD/nkJbfm/ILSqYQicodTuIjsaOmubCZDAuFskXAHIhmGld0HketE/0YOJC3qHtXT9E/SmosbKrt53WHEy6fJ3/ZHTKQ5DoOb2Zd2MaWiN4drCtydjKJo3YlCLtugjfZlxRBhR3UtQsvfDH9YLwwBotoefNzL9qgUdM343GEN9ru1Nm4S+x2tV/vvrETVccNh1zlCgReMGjsRjv6OmsA7BPzqnsbjifAcEW6z4ERn6kDyRTgpOVZllrebq44WhxhQu7sIzgkXDExvbWUst/V3DwQ+xRYKS8uN8q8d+dbM8VFxMxk8or4wohh5HTr61eZZTqurQ3DQv5ExbA20vl4fFaCdLb9OtEFuAecu+6SXCJuvgLk2LfysObMEXZznwifYzZNmMR1ncG2DR0UFmfNU0IcQXvkIV8zsQDrbZyDlLQvSz+yXMlumQW0XVybjHlfKnkXbW1f4MH5ujghd3/hYXohf71yOR52jXdJOcyF9V8JVBi9J4pZVYZFTj6vLpOxkG58MMT5qOicp5CDr0PdeK54RLkYrnEVbib3o5JksNtyQJ+K01ekPUQU4mQayzCzeSihAk5qvvoWUIlxaP/arAuIMB9k0ZrD/oxLOIc8sxgEAOLwAKsENcPkPZO4QMTTjetWqVl19Un9GjN6ELDyk4kaFlkgS49KiJwptoWb6+pPXrqa9+nrEn0Jn4hmvZazf80Tfz2pxLM38hjf0ss5DGe5N7RHS9Oah4s31onqAjTlqU+oyRGcWpwozxpTJy/VQYaN0Px9V/KVYbtGFw+uR5GNhqpVLRnbHNyKealOqDPsLhuX2tXVWEaySB+Sh1vgzV+YjKEEispRf4oWcLeH0ioOSnVul3R8uzhTLSUkGaK+XdkZfUUAEO2vpfK9GtS8EdoCb66P40gofCAf8asQhOuksvgQIpeD6k8yLSrWTy7mNgnND8LiX0yH5dU+hlCOyt4TDI3VilUJcwECTxGv5pql2Y1DG2uVEe+Bk/i6ir+zBPIgSzBuMlF6OsxHG4Y29m3A4WFyGIg9X2K//9HVf2mntMHdcS0QGB+7WLpSaXS69C5kF12u7S+T5R4kdn3lKa12KwNK/ohCU3j83M9OZxeM1SZVE/b2a1i/D+YVJolrZ7Oa3YIRrSU4Po+DtnaLWAmOemcztWNeYqzFsiPj0QbXabtBk9k4MKn8eATT53zvBnvwjPHXvQ9nehrI9z04Uv9+O9QTm18nfKhnXc8uR/Oqxed21IBQLRRn8ONwAIjsPcdR9BMqNQgwgfR5zT5sW5Vs2F+ohpcYQF9uzrw8K73BfY6RcoOWNeG3AM6bZ3fR00+GC/61Go9XLQl/0+9eBmP8dkGYG4BkYqOagaWJaqt1xGF7gL2UKnIDcKUTwNymcvht6DpH45w6iJgnpf8PsFSiX8jR+HUln9fV6pEnq4L0vvZiWqN+uFQOuufC+lsTsdsoJVBLi8CYS4Awf7Uj5GCnczRpS7yLhKwVv/mNqL2c3zFuIhB3cQCIw3H/45c8mqYPrMwx888TrSIBz+Grj9x16upbcADtrDw7XhoyXf/wpM6uk+fVqRdcVorOyvnKB+EHy9+tfrOnHRy/Bn/K13zrNF79S0w8I0z+J1evkP6UXtoMuk2C61/bm/gRSYr37scxMbeH9gRxSJd9KtXexAKebfZWb8RPkZ+ltdgFC/+qm7x9Gcba6zi5A4L//93bvR0kx3O4ViSx07fkfziB1Eg1bu5A7J0Qz74/T6e9SLKV1Lx3f6eveH6tBbpLxtD1V+JKZ1Xj+5Z+Hvxe1Qu5AIg54Lc0m/29xIGr53svacdbpLvh/jYNQuJHmf6ah+Jf+0l/6S3/pPsTWqXXhGFsaSsrp2H/X42vkuu6PDSH463fsZd6cDu7RQSvfnmEtcuIH/PfPWyf9cH8MI/QxCG02/vGjQPLjx1DDB2143q0i+SHJzvDHn4gEzh0W57ULLyKcPG1yjFUCvPvvuFR1drXg9JuvZkFx4R9HOGGFjmqlEUiuCUjP9gIszf39J4kP3kYMyWcK6wUO5jhE9mx33JfWv78E94cPdmWTvQ2ZrgkkFW+ndfaNFV4wA7+/5pt/e/Ann6gE+UFAI7bsCQXG8dtGJO98/YliNLtvj96BI6n75IvKJeEP2DXTGhTpWpG4D5AoPRwJCfvnFzXR2sJFlJh60JgofyL2yljdp5zYLfJQ3EIj+FAhn0OuVwBL1r//STDRZR6PBNdWoBm3+v4NUkqMqcWE6+bv9yUT+McjIfkU/LT6/p8cHKsoV6LOKVX+eVIwbdFXw8D3z/yJihgYy1gVRUVRi5OKf4zAhWJ1LdRI6IvnI90O8DyGbdULErI4RZcS/dAwJqrYVNExDnOoflDZH6YcTiOJKk+3tDLcvx1Y0qy7XgsL16s73SdPdncN/3t2n54WS9KbeDdD76pvBSGk8m20Q06awkbk5/284D98RRhOrDcoNtlk2O12U1TEjxwO4wzNHHH+fRpF3e5Kt5p8e8AWS6X+l9HX/UVDpLXHZW6LuHvWnO9enIxljderkTPeNpKfJuGEs6Mu4yDWaz9t5X/wqwJTRP1hfqk62mraOIk919RkKU/utPvT6Wy7nTHMhFKenCGn87zjiq03eOd2u00jiCT4Hq2G0lvEywLTTFrrochpwJRvS+mtLQp/a6WSGxlui9BqXzeZ1RINc0tdCR0zK9Wl9Y054PzkNuutBAanqcRJYmS4FOJumUDKRzm2HWeLa/i04pnQ6ZOv0MAr5iOG54EQUz3NUiaorqUQUvMkWdoODxiXDVfbOasoiocsRqdReNjHX6I+vX//WRapeApqeQtJYdEEtAOcYtYFqQy0Akq8EoTy+niqHcvsBlxgrsonRsqUZZSQ9uJP5dhQYSAgBPEaDimHylR1yY2o2ACzUfuFaEp4VKSsbjiw+JO0fFnJLI7cFlRlDBZpOWg2+4fc5A8d2hkUtyrQ2CwyAlpwGCs5XJ5WpvGdIVG3AhCeCpNSQfXVnELrGggJHevf4ZOTLqBlGSPG1ZE67uC5eD0q0hTNMhO4pMWpklmGDUWcLlVaLOqzgDGhPFbALGu3CjYptKQLoFLNp6X3ryLZaDSolCZD5dhKNYyRrDb4cl+PHI3UWMVIwOGUWIhVuvlSR5JnfeSF5tv0FnUBZy+CYroYuUGPjBv+UKk7gK6KcP99eKpTSe8x1sVTm0hQXQ+hkqyKajuUhYAwkpQmw+73BnnpCYyEdirJ4IiTZbqORMk6dJlTQs3/ycrPnxfFdFouWcK0dxpd6wQuJOPgEp5I3EHkJRRfKuyGJpKxU58XwRpN5Kd2iaRS8qgggqRalYxDucF84zKcC1lYLNI3crmHC6LSeHqJqy1GxOJi0pvTi8fDKfPoAC7GITPjSfn5zvL7QHUkAS6pU1kS+VHFysBI5FVT52IkclpRX7iaH2hcJuIvmZCcMPWQF6tjUZEVmsFCZbkm46TighuV1GIVISF1DhUsuAEzO9vyaSDBxZer2XEiQlJUZ8JIBL25EiL10Cr1NC4jKSwW1CGrrPy3YfDbQYO+0Qh/LiNsOA9K0tOOIHSIuT8hiUu80H8Z1VR/A4mFC4ovpLKRV9iGwOS5hRhJd9S0RIjsGlSG6jIStVtYLOz4VJWLWCzwTzHNx8nCM276fKKfqGj7M+FtrwjrFrTuMTy91ToSUjgLTH+eGsFt6EEFydkyGyOp2bmXkeBSWXCAFcjCq2JukAgzlIacaHnFeDx2TKY2KCC9bnl0kYUlO3SvnAl1JGRF5GR+sxWlRAI6jeXqLyCxiMUSQj4/LXEttDJGcy5zcjFEkOyu+okmgzKVmT899hKSq1mkGInw+0h8VLoDZVz+WJ8awTW4UcCvvQqqSC6U4CuovdRlkxSkBnmppCtIrhWJ+CySfBE8C/r2yS9FzBhm7H0rEt2ROnmvGuAyW5Dda7A2LiEhfHK11O5nkVBznLUOpNrUQV2gwVYvs2ISJLs67qWAjVPF+XZokYpDRaZ/Q3bhclbOtRqin0YSkErO9bU7mXPQJigawLU4hYtVMdR95enqCFtteaZ/A8m8T98oMfZpJMTHBQ252uIFmwgV25dFSU3y9kwBw/+Vda0WBylqrl5CEuMaR8Om2GjfC8myX7UYi4eiMQAn6Y6s+LrNgK/C8O1aKjgLxxjklZMbSFhJwCxZb8TY+HdCgh4N26830UKJ03wlEdfA1WXrcJVMQw/YO7VlDxRz9dl1Oov0K+jX3Z7t4kV8HglOsm6UOobCqlvYY4RE97zsemxi3cCtq3XuUHPFrMSCo7IIUw4mKohdk+Ve8e2IOyAJugA4zcycYCUDofr2YsQpUfWIv/2J4YeMVpWsewcUrpnEPBUl3w3hxUaHL8vm5c32XeVuSKhXuOZr7pmIPyoLbkxzk6eFxek6f5af9w9y1CuHVJ3xpXgKEQsyGXZQ9BHaNgctNKaSrGFsZ8UMJkjOPNC/hCRhTkKqJE9mGt8b8tDHJPQ8eC7wZkURetEWeHmcF0pUXdMZlOyFFm38gQuC5Jn4llmONiEUg3Qs4Po2HoSWolBLhISPKUU5KShFabUlgqSlYIcMPEDWjG10T5P8w/o87StcnKUZxq+R4/SH2aj3tP/fupRYrLtmon/7bs9KrOxZqxaFUVeaAAT6+X9ldUvFOEQOk0qwkZH7v3X+jY39UJJsDdVp0yVpWH6/2ICHpRQdXsFf4LiIT/DIFl3owAPnnxhgn1YXzJCs5mfNm3ZfVv1v3771Xzank+0kYQPuOPuGTtib2l1+9rJa9VfDSj3I1txd9PNri8HLjnt3j/adx/DnsfSKTqS96xYb0scMIuFcl1yI9qrd8077l77do17cNGFDY7k0wgvXs7EBT5yNOBvG8RkToq/TGX9GatNf+kt/6S/9pb9UpRbWvSRYjfxoFxsnWMeR8DSF/Cv6vmBnJFIAAAMaSURBVEh2KyuF86H1VMSbk8ZEeJGIryM3X4xwY8OKXjxtndZ6gPZnT7/51X3SC20ayGfD9oiF4aKVQkBKdLGkMGuC/RRzbJYl6GOSEu5Bz9ZfdbKuYEeLt7w48ATfmtmvQ91GS5v4iFu9EL0T629vZeUM8UfpOBqhtDq1dKQvfxamTyjpr4PSU8aOz708CbLCRJesChbIQxsSH7N4JOWokOXnD3GD3BiFEOI3I1kUG6zwYmUnoe05jM94RbcqrWDhk1HMNnC1NaTOKKShJeQWm3uGXZYqPPKwJ8FL0c2jXZhghk0p4XGQ/+W/nJdaxEjY3Dtiu5JIha8EyR4jaSFAE7LtxJ2q+ktokDbYVn5C/gj8fV/KGJC+BS95z9RF6F/68LWL7hFzO5gdGVJhih/H0MIO7BxJqMevfokEdTBf6I12uzNPZh3JfLxrIKGWcBw58iBrsFzGrQKJErzgdo03r9wBbSKhPPfptJkfG/kgiHgjsp1zmv+qzvMbqeNyNz4h2W3YY7HhhZH0SGPtl9g4++ptDcmL4a/CoI4ksH3llVjFFm2/5Nu6+4Ouv+Sl3ILXQ54Td46E1Z/LacBut/kLVhdVizmB3Ss+x3w02NlSzZGIkk8lmyqShDDUEnZab0Ze1PjkxaCSQTyoIWEzQ833gbnTal3aibvTMlPxaOMyEmp+KiHZSoocJ59sDucSU7f3+0M+vY5LytCXr+R5xmF/HKRsBcmOjMn4bb+fNb/CHSO3iPhaIqEyqY6Emm9G+dqxisSixBd8AbtEvd5k7yOpkIT4hN1jMREsPM/b5X5DiITaDciYtHYjz/JyCZnzCf4jsOFx76XB8wqqmOflBbxfYDvqzxkJdimEpzosQsDqsouaY99qK4MiSCShH0R2fQBJfIBN7oiXYYRegjiYlEhEqYObUV9Rrzy9QMIGowGG6GHhrjejNWMbrqDzWfqK5sj8heiTcaEGsmIaWQe0r4ZhYc3zijmedXVXx+4TyjjmSPR3kMCHwKZI2BDZ0bII0+1RD4w33GED6wyWfJ8yfpEknYSZsRnuLhJF/wc9w2oWsJuQo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42" name="AutoShape 22" descr="data:image/png;base64,iVBORw0KGgoAAAANSUhEUgAAAMkAAADoCAMAAABy6DCkAAAAxlBMVEX///9PLYJHJH/6+vxNLIL39fmonL6ajLT9/f9LKoFJKIDw7vRKJn98aJ9KK4H5+Pvl4Ow+IH1GHn1xWZfLwdijkrtDKYFMNIVgUpOxo8V7ZJ5zYZydjLdvVZhBJH6LeaiEc6jSy922q8fq5u/g2uja1ORTPIk9GHvSy95eRI7Ats9lSZC/tNDKwNhQNYZTOYg8EnqNeqyYhbNcR49tT5ahlLmLd6o/LYJdPop5Xp2HcKg5AHdWSY98bqSFeatkSJFkV5UsFXh2GcwfAAAgAElEQVR4nO1dCXeiStMGbIiAbIIYVBBZBBVRMTrG+85k7v//U18vgIBLMhPNne+cqXvuJGFp+qG7lq6uKijqbtRSWFYURTU05onHjTbHgW4vZodVCuiC0tVs8WK/Sm7Ws7xkGYc+vIFllfb9evEpUvwgnMTzXeYO9Fna6SLSHMc0TVmWATgBoQGAR2TTdBxNw5fxq4UOcXHzySQMROW/w8D6cWJxmWTPVjTTZRhBgF2nP04QmSAIDNPt0NPZ8/ennTWfqOxXowiS3V5fzPoyw3R4vvbqf53g7bzQYRizP13o+10SfgkEVvTn+xc6ijRHQBA+g+AcEc93HC2KwOKYqOIDh4dV42S8SLuOLN8TwDnJptOl31wvDsQHwBANa6ynkBsejKJEAzmIft5zS/WuMJRkY69kRvjd2fS7t/GM0F/sLf9OMMT5azdyfgPF6Y607Nqvt8E7WvfNusvIcGvnt94pANIK38gvBvkR+Xv6O00Bc/39DhzT5phffG7OSY4UkmnFjC2iaAQuyTXOr45NR/oPkID0RcA/mUAVUL+BycVT9IszpnYOvkaw7V/D8rVIcrYATDxF3RSGlE8wyXNf78BxmPnUCCMBXcM2i7v+PCRgNSPTqqtyGvzB7CjlCd3KH3xqDCFpIyofE2HYeiFIBGb15yFhsg2ZOt3QfxPg0CwpCo+OqVOUZQI6glbIHP6EjDSnFggJ0GaJ/qFp9qVIusZyTX6JKQ/KbCam0BgAWssoamkCOYXmu89DJIwrYiTAzESD/9D0+hokOXusQkp3ciT+UACMAW8WbQF04ViwB96RUGuSA6+EZyASIOxa1KtZbeQ/RrLC7MHPQiqeCQQJBaVtd47ujh05Rabg3mEy9Pc8op0jHBzIU8JQpNo84S05va1ovgQJny1Q/2U4JlRCCwSJYptdDt8uaQO0KOS0boL+FGmZCSiEBETwOjUiI6KN/gAkwvcA9R900GxK+gJGQhlrLcPLWmONEYXdFBscih5tKIzEsdFhjITXvKR78yFfgkReieEWDQWc9bDjKwEjoaSIIPEXE/SjdRjivrTcKbYHZyaWCH4XIIXPUaV++Q+RgO6SWkIGEYZ4abScRhjJBOoTjGSDx6I18CiChGthJA5GpnRkaFbuFKqTmzhX1s8PRQIOEtEfUMq2E5qXBWJ8e2uMhB1jjqfEBB9uh+QsuyFr24NJTqcyHWUsFeNZBpxotboI5aFI5IWaYmPEXMCrrIjX8kEYGvinSrreZmteoFaMh4Si866lgjaAP0bQKgBC6obJZc5/KBLBZo1VB71JpLwpjrAwpGT5gUYHZGgUxtm00J8daBRIIRUyl5ekjx2TlU8tbQ0+WbPQZTszJW/f/8CqqJVfE65d1MVwxkPbX6RYolu/GAlAMsofdR0ArXXUuafo1xd21hbPwaQPtA3s67J/Ras8CgledtDOHp0OBjJj4+60jvGvts0SwUbtGGaIfnvKH3VmjD0GCTgMTWTAygzh6flzn/A4+8seKj8gP4baM/pNlDr4AcyiuRB7EBLa4rDU0jZEDgVb7nfbJj/CaR8LgMDGdg8zTr4GCS0MxNiOADFqcU9Gn3uOtyCSbAKVCXAYi7WaCvJBSIAM9fUIGludYe6JCj/lkWoXrsa5AHhz4FPhtrn8ehTHd3TInvF3nmese25+sHuGefZa+aL5sUhKpwMynkQv1Wb3dNwGfSdDjD9Jz9TjvZGAN+IswU4GSKH0j/f5B5R0XM2x9Bs4yFvpaJEGHoWEf04kB8t6xyXnvOPnH1CQtyG9TaA1yZsLlzO4A3jUmKwm7GjLMDwAUa4F7ze7WvkGEFz608wWebXnM/5RY0ILUHGE3vitw2jSozZqLJl3sOnvOcLjOF54Q/zB+uHuoM0/3/QlUn9qDIe6TTyZD5PCjlSIXW4QfL7tc1JGmo0nruhWRfED9Ek0Knabw4dsbIpPCXmAUTOL74kEmLhlIO8KBnnIBnox5GyWvz8ZG953RCIMBpHGQM0I6Kz1+UbfpTDloR4WnPXiiNbDd0QCDrHP6VOzwwNt8Hgobd0BHaFvZ6Ev8XeeXcIBGr4Tzp0xzL+PHxVuzayGuyVL+d+du3N8Z4FkijixBsD5gM/hM6RYXfvJQItIlgC5s+wSFnip2haD3eih4SWKtYlJQA47zjdr7yyFncPXRJS0C6ko7gsb8p4cjwxtRw9bX0hihkYE3JfjwdsBGUGC/vSFNEZmt5yi/bv7IRF0dYVGWmC+kDpIkTCTnnZPJKZNid+Fu8ZAfYQAY0+ouyOhxJ35y2EnnwTiuFBc3h8JpXh94f3H34948wn1/wFI0JpB+7oZJpgWtiUegoRSBx+PK0LhjZUAQ/TXLwRMAmab+wUfg4QSM+F9ZuGZbrfLdOjVbDtNma6M+sXQ09lsmgroVLfzPhBHKlZyD0JCsVZ6m1mAwL/0djvLMyaTMAwn814q8MI4idEfk6Vncb3eAI7P7UbMrHRrPgoJRc3TK9s1pA8H29xABX1yTrb8qWyclmXtVovyzJfFLSh8tDuZ249DQgX6DWYRhr3+uNHEzm1YnJ7W213fUQbCLKlc/EAklD+Wr77RBhIc9WtlbP2Ap416V5EAZzipPu2RSCh2dxVKDYlojUbQfrbGBZK2lY3i20hAtK97/h+KhGonXfPyDKsiaVuSaOh+BYmlK8nbTSRC1FyRPhYJRYVX4jMIEsWHxIrfN5RqqwhJCx3wle8DSp2JN5DUWeRLkFCqe9GiJEj8xN5yQXtnJh7HQiTKcg0VzNDfMRy3uzEmjH2+6/pwJJQ4Wl8IAyhml/sTznZVXyNNbY1bXM+YLHYUu1hPjatIQDS8sBH+eCTozLmSLJBsIJK215ubPzGfiC1KXcDf9sY09a8g4bXsUn+/AAlFTZ7PoJRIhj6lvqiUsZ7kHD+2KNEOKENLLiMRppe3lb4ECaVKXXAJSVuUnsOW6Hot7y2XXaHNopgoxbsyJszsSmDCnZHoV876riZfQCJ62YZTqSDrbeI2RtLaoTeubkbZRT4Bmn7NcfNFSCiWM4VzJG1WUVioFxSi4yESdYD1nXJZx/PO/upG+FchoShjy5whqRNCsqvqiSaSjnxjO/xr+ARTqFdWkteQxNWuNJAw5+qwQl+IhArcE5SC44PYWEKK/RwJJU6M5XxpxKGvNJA4F9Thw5AIN5FQ7FPpdkFIsiDLslEP0ijb70cstIWt/T7r9cihTVJFArTB7ViRzLkTEsqCz5RvI6GoZCWckAwTy9plrjSQ3J7n9fYDfT+CZstGGgyOmyfL8rITEqE/eqdpjOQeOUEYibB47ypDZ0CBpLuOokjTHPjfeu0MuYHNufJ6Df+EBE9F3ahAIszejbJAKRSd5lrtt8iDlqL89u5lwQAzC/8cxsaJ5pykybY9+9fuJZXDS5XsIzoz490YHhch2d8DSYKQHN6/jt1oPEpusvUKDV3DmH37ZlpBNqwe11EgB3DsD4RTDUyU6nWPbbS5DJGkHwl/4qYowJ4XqmSuszjLkiRyaocFHIX+oW0+XUBpOp9FgWgOZ4Hc+dDoLu1ztwvo6MPhsH++ABBW1kcabSMvjPP0SRCke31Ag+7HImhV+4K7NR+CBjmd+ENhbiKKwzF3n4KQ0xKFukdXlFcbUeXvluR8yKEPWSS40UyF/ANPA9O6BxIDJSNqF4Slosaj18ViYW/mp6Tp1m71AYc+kMditZmh/WLrI+NSon+Qwinx7ZY582GKUXyl1msebsVPhy5jmv2ZyXRTd170rDWfvZuixjucWGmGgc3IgsN0D5lxhiVGASzyXSKXArQwdJrCQ8xmDIqFFeS9ztMyk7rl+kJ9e2dvgknnhdDysymTR2ynDhC603GTIRPkIM9jqz9JOLI6DxcsKZxhfgDM/ucWmXg0EOhyLvvHW3sTgLFL0PGqZCuG2zCrqeCsGp3mTDi70rvsn7fHyBh+rR2ar4jjbrGaZa89Inr5qFf4sdld/yrfA80tXnsbZagVmE1d7MaJtpp2vZqWeTJRYt59ohSRCSfMqtrYwOl+0Pqze98ya5CzOJC5og+teXplj4SXn8peLacCSNMcs5yKHmul84xOk6oYy95Z6P0K7VA+6KoihkWbADnO/h1tQutbMZf4ysyIZxeZpUOf3rj6hsLAl7qGLANgrrmYVWPvmRa2lblE5rZ0HyQemqn9ivQ4OrQMVtJxlo1iZbTSN0VylVCZBap0zizA2VZeCDIIHFfJXJ0Hcv91mWRHzkNK1NFPEix85i/Im9+kEAWoySfdZERgoa90/Tj3WCpMAipASHi05xZVFhti1tz1BmY1eDKJaP4t8cSYyjRmFAZHlmI9IKwg50SVh2FtdhfFCEURinoTyj62XNOWrOVoHiJ9aKHUUmga8QsLSgY5rbCT0tjIA/KocpaF7CUfYrVN7Wg9jakAT6mNthgxtHAo98CWMrKV7hU9itJhT6u2eJa+Hi1KTbg9FEKiIu62cET6cxal8Tu1tzc/VGaY0OWqoZMGHsj+d5VdO8auZxwxymVE+zMZOIVOx2tvOb1XzOXeQSuo4r14zuF4HNirb0yIXFrQBoC8rXHhVsYBizUlfdrIA+aqHt9Ggq2YvUgdHCnJLKLdY8ZWoKwsGUP8jr0I90qp8CK0gsrlEpsxwDRNAYD0YKuku4zwqmzyJWN9IrAbsvsFzGH9hC9hJPxQpXqa868UqKi3PmA4JFA6ej4PfZQdxGzuBIQKu0gz5wOu6oWmAMKUCLRAWs99Gq9AwLShotkdUhhAGzdWhyqygQBkrwBau3BhT6MRa6uzrYpyh/lCEOPyIN27xYuzK/Ri8m3PYHtaNHVyB4+R+mHu6pabVmsrYQQ+Oos3DGfI3IIi16PaRhJ7IZqorCTvxKexvZCLF+KhlwjuFi7eOiItvyC9DmYV2dolcdDivBV3c/l0bv4H9gUfY7iSzedg7HR2J4wt33XmnhM9cf2CqZA7QvjIav+DZOE3E54jAf8U6ngZ8deQUN7oXPaEqe1l/mjN/JP5pbnmdqfzLBqqnJmPSQulBzHZPRwrxWPRbCW5fkE1HezkZc0W07y4ytndyYrenfUlnOptn51krqT38lfeCo/CzPu+8qkxMyW2QADnLBDumHikIq+AOSS/6yfbEJS5G+FcjA/aBY6nFK7PA8dtThD12RnAOaegOn+5JSZ+79N9b2yJBmduSXABytHmp7+cu3qdcDYbYLBuVEaVfBT7tOqdqEqWAsFurJSI+QWcRaM7ohvtqcRTiqTzIMa6g+GscNafCXl+ITJVS4l8F5ojeRURvvXKtEmQr+59UfGzLvCoJ8bZ111Y4SI3iZnVvK7eLEeypql93BkGeh3zTKE8BgjPc5WHY0i8QjGa1eZdPESnDvGlbX3Km3TyN7fMnvQu4J0gnDZsveX0lK4mcDVmMaadLg8EOFW7FpqD0IAMth1gclQKrRUya/F60byLN6IgxUUlkg5k5uxz95yzyOV8a7ki0cT7NK0u7lpW1c/Cm7VN6hZR8lAmIouFEsU2GieepwOra07xJSJ56n2L3Vn47ZAXHpKVr3ko5++ceOZ4szYk4lGrmfVAq/m4jGIpVvgbWqHi9TtQfHXyeYxTtZoehM+SjyrddFzyep4QE3dOPLwc5uKMGVa4JNA1ukFMalQuGBfnhUWMRluUJpQxBHzHcTFLkTj47h0lFyak5vkpkY3igIEGUyFulfBQ7OpUt9Qv+YhpIa34gn27YKLO9CccLX9goPWZ3MlTs0Xk2xZm986imqM6IkzucghnjFD62cPnYhlvVlSYNb3oiuRBRd/HqwIKLwx2c4pV0PYrU5huEzRnu+9tef0ytVDKb2F7UaGtMQMVYRE3aS6VO/2TkFE266pNU60Dq72c1MNkwRSnBCeSghY7YrR+sY5B+b/y6r71IBFZeNIWb111TU0Yxao4ymMkeEY/2SnB96pjBdQLQTlvk1KzhBJTIgbOLFtEjl7MWhVlCDA/7l+mE1uOpz1g0VtoWmrnaQOyQz+dXp5RD/nkJbfm/ILSqYQicodTuIjsaOmubCZDAuFskXAHIhmGld0HketE/0YOJC3qHtXT9E/SmosbKrt53WHEy6fJ3/ZHTKQ5DoOb2Zd2MaWiN4drCtydjKJo3YlCLtugjfZlxRBhR3UtQsvfDH9YLwwBotoefNzL9qgUdM343GEN9ru1Nm4S+x2tV/vvrETVccNh1zlCgReMGjsRjv6OmsA7BPzqnsbjifAcEW6z4ERn6kDyRTgpOVZllrebq44WhxhQu7sIzgkXDExvbWUst/V3DwQ+xRYKS8uN8q8d+dbM8VFxMxk8or4wohh5HTr61eZZTqurQ3DQv5ExbA20vl4fFaCdLb9OtEFuAecu+6SXCJuvgLk2LfysObMEXZznwifYzZNmMR1ncG2DR0UFmfNU0IcQXvkIV8zsQDrbZyDlLQvSz+yXMlumQW0XVybjHlfKnkXbW1f4MH5ujghd3/hYXohf71yOR52jXdJOcyF9V8JVBi9J4pZVYZFTj6vLpOxkG58MMT5qOicp5CDr0PdeK54RLkYrnEVbib3o5JksNtyQJ+K01ekPUQU4mQayzCzeSihAk5qvvoWUIlxaP/arAuIMB9k0ZrD/oxLOIc8sxgEAOLwAKsENcPkPZO4QMTTjetWqVl19Un9GjN6ELDyk4kaFlkgS49KiJwptoWb6+pPXrqa9+nrEn0Jn4hmvZazf80Tfz2pxLM38hjf0ss5DGe5N7RHS9Oah4s31onqAjTlqU+oyRGcWpwozxpTJy/VQYaN0Px9V/KVYbtGFw+uR5GNhqpVLRnbHNyKealOqDPsLhuX2tXVWEaySB+Sh1vgzV+YjKEEispRf4oWcLeH0ioOSnVul3R8uzhTLSUkGaK+XdkZfUUAEO2vpfK9GtS8EdoCb66P40gofCAf8asQhOuksvgQIpeD6k8yLSrWTy7mNgnND8LiX0yH5dU+hlCOyt4TDI3VilUJcwECTxGv5pql2Y1DG2uVEe+Bk/i6ir+zBPIgSzBuMlF6OsxHG4Y29m3A4WFyGIg9X2K//9HVf2mntMHdcS0QGB+7WLpSaXS69C5kF12u7S+T5R4kdn3lKa12KwNK/ohCU3j83M9OZxeM1SZVE/b2a1i/D+YVJolrZ7Oa3YIRrSU4Po+DtnaLWAmOemcztWNeYqzFsiPj0QbXabtBk9k4MKn8eATT53zvBnvwjPHXvQ9nehrI9z04Uv9+O9QTm18nfKhnXc8uR/Oqxed21IBQLRRn8ONwAIjsPcdR9BMqNQgwgfR5zT5sW5Vs2F+ohpcYQF9uzrw8K73BfY6RcoOWNeG3AM6bZ3fR00+GC/61Go9XLQl/0+9eBmP8dkGYG4BkYqOagaWJaqt1xGF7gL2UKnIDcKUTwNymcvht6DpH45w6iJgnpf8PsFSiX8jR+HUln9fV6pEnq4L0vvZiWqN+uFQOuufC+lsTsdsoJVBLi8CYS4Awf7Uj5GCnczRpS7yLhKwVv/mNqL2c3zFuIhB3cQCIw3H/45c8mqYPrMwx888TrSIBz+Grj9x16upbcADtrDw7XhoyXf/wpM6uk+fVqRdcVorOyvnKB+EHy9+tfrOnHRy/Bn/K13zrNF79S0w8I0z+J1evkP6UXtoMuk2C61/bm/gRSYr37scxMbeH9gRxSJd9KtXexAKebfZWb8RPkZ+ltdgFC/+qm7x9Gcba6zi5A4L//93bvR0kx3O4ViSx07fkfziB1Eg1bu5A7J0Qz74/T6e9SLKV1Lx3f6eveH6tBbpLxtD1V+JKZ1Xj+5Z+Hvxe1Qu5AIg54Lc0m/29xIGr53svacdbpLvh/jYNQuJHmf6ah+Jf+0l/6S3/pPsTWqXXhGFsaSsrp2H/X42vkuu6PDSH463fsZd6cDu7RQSvfnmEtcuIH/PfPWyf9cH8MI/QxCG02/vGjQPLjx1DDB2143q0i+SHJzvDHn4gEzh0W57ULLyKcPG1yjFUCvPvvuFR1drXg9JuvZkFx4R9HOGGFjmqlEUiuCUjP9gIszf39J4kP3kYMyWcK6wUO5jhE9mx33JfWv78E94cPdmWTvQ2ZrgkkFW+ndfaNFV4wA7+/5pt/e/Ann6gE+UFAI7bsCQXG8dtGJO98/YliNLtvj96BI6n75IvKJeEP2DXTGhTpWpG4D5AoPRwJCfvnFzXR2sJFlJh60JgofyL2yljdp5zYLfJQ3EIj+FAhn0OuVwBL1r//STDRZR6PBNdWoBm3+v4NUkqMqcWE6+bv9yUT+McjIfkU/LT6/p8cHKsoV6LOKVX+eVIwbdFXw8D3z/yJihgYy1gVRUVRi5OKf4zAhWJ1LdRI6IvnI90O8DyGbdULErI4RZcS/dAwJqrYVNExDnOoflDZH6YcTiOJKk+3tDLcvx1Y0qy7XgsL16s73SdPdncN/3t2n54WS9KbeDdD76pvBSGk8m20Q06awkbk5/284D98RRhOrDcoNtlk2O12U1TEjxwO4wzNHHH+fRpF3e5Kt5p8e8AWS6X+l9HX/UVDpLXHZW6LuHvWnO9enIxljderkTPeNpKfJuGEs6Mu4yDWaz9t5X/wqwJTRP1hfqk62mraOIk919RkKU/utPvT6Wy7nTHMhFKenCGn87zjiq03eOd2u00jiCT4Hq2G0lvEywLTTFrrochpwJRvS+mtLQp/a6WSGxlui9BqXzeZ1RINc0tdCR0zK9Wl9Y054PzkNuutBAanqcRJYmS4FOJumUDKRzm2HWeLa/i04pnQ6ZOv0MAr5iOG54EQUz3NUiaorqUQUvMkWdoODxiXDVfbOasoiocsRqdReNjHX6I+vX//WRapeApqeQtJYdEEtAOcYtYFqQy0Akq8EoTy+niqHcvsBlxgrsonRsqUZZSQ9uJP5dhQYSAgBPEaDimHylR1yY2o2ACzUfuFaEp4VKSsbjiw+JO0fFnJLI7cFlRlDBZpOWg2+4fc5A8d2hkUtyrQ2CwyAlpwGCs5XJ5WpvGdIVG3AhCeCpNSQfXVnELrGggJHevf4ZOTLqBlGSPG1ZE67uC5eD0q0hTNMhO4pMWpklmGDUWcLlVaLOqzgDGhPFbALGu3CjYptKQLoFLNp6X3ryLZaDSolCZD5dhKNYyRrDb4cl+PHI3UWMVIwOGUWIhVuvlSR5JnfeSF5tv0FnUBZy+CYroYuUGPjBv+UKk7gK6KcP99eKpTSe8x1sVTm0hQXQ+hkqyKajuUhYAwkpQmw+73BnnpCYyEdirJ4IiTZbqORMk6dJlTQs3/ycrPnxfFdFouWcK0dxpd6wQuJOPgEp5I3EHkJRRfKuyGJpKxU58XwRpN5Kd2iaRS8qgggqRalYxDucF84zKcC1lYLNI3crmHC6LSeHqJqy1GxOJi0pvTi8fDKfPoAC7GITPjSfn5zvL7QHUkAS6pU1kS+VHFysBI5FVT52IkclpRX7iaH2hcJuIvmZCcMPWQF6tjUZEVmsFCZbkm46TighuV1GIVISF1DhUsuAEzO9vyaSDBxZer2XEiQlJUZ8JIBL25EiL10Cr1NC4jKSwW1CGrrPy3YfDbQYO+0Qh/LiNsOA9K0tOOIHSIuT8hiUu80H8Z1VR/A4mFC4ovpLKRV9iGwOS5hRhJd9S0RIjsGlSG6jIStVtYLOz4VJWLWCzwTzHNx8nCM276fKKfqGj7M+FtrwjrFrTuMTy91ToSUjgLTH+eGsFt6EEFydkyGyOp2bmXkeBSWXCAFcjCq2JukAgzlIacaHnFeDx2TKY2KCC9bnl0kYUlO3SvnAl1JGRF5GR+sxWlRAI6jeXqLyCxiMUSQj4/LXEttDJGcy5zcjFEkOyu+okmgzKVmT899hKSq1mkGInw+0h8VLoDZVz+WJ8awTW4UcCvvQqqSC6U4CuovdRlkxSkBnmppCtIrhWJ+CySfBE8C/r2yS9FzBhm7H0rEt2ROnmvGuAyW5Dda7A2LiEhfHK11O5nkVBznLUOpNrUQV2gwVYvs2ISJLs67qWAjVPF+XZokYpDRaZ/Q3bhclbOtRqin0YSkErO9bU7mXPQJigawLU4hYtVMdR95enqCFtteaZ/A8m8T98oMfZpJMTHBQ252uIFmwgV25dFSU3y9kwBw/+Vda0WBylqrl5CEuMaR8Om2GjfC8myX7UYi4eiMQAn6Y6s+LrNgK/C8O1aKjgLxxjklZMbSFhJwCxZb8TY+HdCgh4N26830UKJ03wlEdfA1WXrcJVMQw/YO7VlDxRz9dl1Oov0K+jX3Z7t4kV8HglOsm6UOobCqlvYY4RE97zsemxi3cCtq3XuUHPFrMSCo7IIUw4mKohdk+Ve8e2IOyAJugA4zcycYCUDofr2YsQpUfWIv/2J4YeMVpWsewcUrpnEPBUl3w3hxUaHL8vm5c32XeVuSKhXuOZr7pmIPyoLbkxzk6eFxek6f5af9w9y1CuHVJ3xpXgKEQsyGXZQ9BHaNgctNKaSrGFsZ8UMJkjOPNC/hCRhTkKqJE9mGt8b8tDHJPQ8eC7wZkURetEWeHmcF0pUXdMZlOyFFm38gQuC5Jn4llmONiEUg3Qs4Po2HoSWolBLhISPKUU5KShFabUlgqSlYIcMPEDWjG10T5P8w/o87StcnKUZxq+R4/SH2aj3tP/fupRYrLtmon/7bs9KrOxZqxaFUVeaAAT6+X9ldUvFOEQOk0qwkZH7v3X+jY39UJJsDdVp0yVpWH6/2ICHpRQdXsFf4LiIT/DIFl3owAPnnxhgn1YXzJCs5mfNm3ZfVv1v3771Xzank+0kYQPuOPuGTtib2l1+9rJa9VfDSj3I1txd9PNri8HLjnt3j/adx/DnsfSKTqS96xYb0scMIuFcl1yI9qrd8077l77do17cNGFDY7k0wgvXs7EBT5yNOBvG8RkToq/TGX9GatNf+kt/6S/9pb9UpRbWvSRYjfxoFxsnWMeR8DSF/Cv6vmBnJFIAAAMaSURBVEh2KyuF86H1VMSbk8ZEeJGIryM3X4xwY8OKXjxtndZ6gPZnT7/51X3SC20ayGfD9oiF4aKVQkBKdLGkMGuC/RRzbJYl6GOSEu5Bz9ZfdbKuYEeLt7w48ATfmtmvQ91GS5v4iFu9EL0T629vZeUM8UfpOBqhtDq1dKQvfxamTyjpr4PSU8aOz708CbLCRJesChbIQxsSH7N4JOWokOXnD3GD3BiFEOI3I1kUG6zwYmUnoe05jM94RbcqrWDhk1HMNnC1NaTOKKShJeQWm3uGXZYqPPKwJ8FL0c2jXZhghk0p4XGQ/+W/nJdaxEjY3Dtiu5JIha8EyR4jaSFAE7LtxJ2q+ktokDbYVn5C/gj8fV/KGJC+BS95z9RF6F/68LWL7hFzO5gdGVJhih/H0MIO7BxJqMevfokEdTBf6I12uzNPZh3JfLxrIKGWcBw58iBrsFzGrQKJErzgdo03r9wBbSKhPPfptJkfG/kgiHgjsp1zmv+qzvMbqeNyNz4h2W3YY7HhhZH0SGPtl9g4++ptDcmL4a/CoI4ksH3llVjFFm2/5Nu6+4Ouv+Sl3ILXQ54Td46E1Z/LacBut/kLVhdVizmB3Ss+x3w02NlSzZGIkk8lmyqShDDUEnZab0Ze1PjkxaCSQTyoIWEzQ833gbnTal3aibvTMlPxaOMyEmp+KiHZSoocJ59sDucSU7f3+0M+vY5LytCXr+R5xmF/HKRsBcmOjMn4bb+fNb/CHSO3iPhaIqEyqY6Emm9G+dqxisSixBd8AbtEvd5k7yOpkIT4hN1jMREsPM/b5X5DiITaDciYtHYjz/JyCZnzCf4jsOFx76XB8wqqmOflBbxfYDvqzxkJdimEpzosQsDqsouaY99qK4MiSCShH0R2fQBJfIBN7oiXYYRegjiYlEhEqYObUV9Rrzy9QMIGowGG6GHhrjejNWMbrqDzWfqK5sj8heiTcaEGsmIaWQe0r4ZhYc3zijmedXVXx+4TyjjmSPR3kMCHwKZI2BDZ0bII0+1RD4w33GED6wyWfJ8yfpEknYSZsRnuLhJF/wc9w2oWsJuQo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30744" name="Picture 24" descr="http://communications.uwo.ca/comms/img/logo_teasers/Stacked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9905" y="2852925"/>
            <a:ext cx="1843440" cy="1996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Project Description</a:t>
            </a:r>
          </a:p>
          <a:p>
            <a:r>
              <a:rPr lang="en-CA" dirty="0" smtClean="0"/>
              <a:t>Background Issues</a:t>
            </a:r>
          </a:p>
          <a:p>
            <a:r>
              <a:rPr lang="en-CA" dirty="0" smtClean="0"/>
              <a:t>Research Questions</a:t>
            </a:r>
          </a:p>
          <a:p>
            <a:r>
              <a:rPr lang="en-CA" dirty="0" smtClean="0"/>
              <a:t>Sample</a:t>
            </a:r>
          </a:p>
          <a:p>
            <a:r>
              <a:rPr lang="en-CA" dirty="0" smtClean="0"/>
              <a:t>Design</a:t>
            </a:r>
          </a:p>
          <a:p>
            <a:r>
              <a:rPr lang="en-CA" dirty="0" smtClean="0"/>
              <a:t>Preliminary Results</a:t>
            </a:r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9A1C-2704-41F4-813B-5BCA00BA7FDE}" type="datetime1">
              <a:rPr lang="en-US" smtClean="0"/>
              <a:pPr/>
              <a:t>2/10/2015</a:t>
            </a:fld>
            <a:endParaRPr lang="en-US"/>
          </a:p>
        </p:txBody>
      </p:sp>
      <p:pic>
        <p:nvPicPr>
          <p:cNvPr id="10" name="Picture 9" descr="Electrical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493720" y="1854395"/>
            <a:ext cx="3026997" cy="29345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Description</a:t>
            </a:r>
            <a:endParaRPr lang="en-CA" dirty="0" smtClean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this project was to determine if providing an intervention consisting of support and resources will reduce apprentice attrition rates. </a:t>
            </a:r>
          </a:p>
          <a:p>
            <a:r>
              <a:rPr lang="en-US" dirty="0" smtClean="0"/>
              <a:t>We aimed to provide a focused, up-front, supportive education and training intervention for apprentices that emphasized building their resilience.</a:t>
            </a:r>
            <a:r>
              <a:rPr lang="en-C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Project Description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The study involved 26 registered apprentices recruited through the MTCU office in South London, as well as through in-class announcements at Fanshawe.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The intervention program consisted of a series of nine hands-on and two online workshops that were focused on building life skills and resilience to common stressors among apprentices.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D023-8AD2-455E-9B43-43C21A103D1D}" type="datetime1">
              <a:rPr lang="en-US" smtClean="0"/>
              <a:pPr/>
              <a:t>2/10/2015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Background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Reasons for non-completion: </a:t>
            </a:r>
          </a:p>
          <a:p>
            <a:pPr lvl="1"/>
            <a:r>
              <a:rPr lang="en-US" dirty="0" smtClean="0"/>
              <a:t>Unrealistic expectations of employers and apprentices coming into the apprenticeship </a:t>
            </a:r>
          </a:p>
          <a:p>
            <a:pPr lvl="1"/>
            <a:r>
              <a:rPr lang="en-US" dirty="0" smtClean="0"/>
              <a:t>Lack of communication between employers and apprentices through the apprenticeship program</a:t>
            </a:r>
          </a:p>
          <a:p>
            <a:pPr lvl="1"/>
            <a:r>
              <a:rPr lang="en-US" dirty="0" smtClean="0"/>
              <a:t>Employers’ concerns regarding the lack of skills demonstrated by the apprentices when entering the apprenticeship.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Main Research Question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 there any evidence that a specifically designed supportive training intervention is effective at reducing attrition rates in the first six months of an apprenticeship?</a:t>
            </a:r>
            <a:endParaRPr lang="en-US" dirty="0" smtClean="0"/>
          </a:p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7197-D420-40D6-98BE-45C6EE606147}" type="datetime1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Hospitality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109670" y="4005075"/>
            <a:ext cx="2726755" cy="18145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 descr="Construction.jp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422790" y="3966670"/>
            <a:ext cx="2466975" cy="1847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Sub-Questions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What factors do Ontario apprentices identify as reasons for continuation or non-completion of their apprenticeship?</a:t>
            </a:r>
            <a:endParaRPr lang="en-US" smtClean="0"/>
          </a:p>
          <a:p>
            <a:r>
              <a:rPr lang="en-CA" smtClean="0"/>
              <a:t>What questions and specific types of support do apprentices identify as meaningful and necessary through the first six months of the apprenticeship?</a:t>
            </a:r>
          </a:p>
          <a:p>
            <a:endParaRPr lang="en-CA" smtClean="0"/>
          </a:p>
          <a:p>
            <a:endParaRPr lang="en-US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9045" y="1316724"/>
          <a:ext cx="8525910" cy="4608586"/>
        </p:xfrm>
        <a:graphic>
          <a:graphicData uri="http://schemas.openxmlformats.org/drawingml/2006/table">
            <a:tbl>
              <a:tblPr/>
              <a:tblGrid>
                <a:gridCol w="2179556"/>
                <a:gridCol w="1682745"/>
                <a:gridCol w="4663609"/>
              </a:tblGrid>
              <a:tr h="9353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Arial"/>
                        </a:rPr>
                        <a:t>Number of Participants</a:t>
                      </a: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Arial"/>
                        </a:rPr>
                        <a:t>Characteristics</a:t>
                      </a: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35117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Arial"/>
                          <a:ea typeface="Times New Roman"/>
                        </a:rPr>
                        <a:t>1. Focus </a:t>
                      </a:r>
                      <a:r>
                        <a:rPr lang="en-US" sz="1800" dirty="0">
                          <a:latin typeface="Arial"/>
                          <a:ea typeface="Times New Roman"/>
                        </a:rPr>
                        <a:t>groups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Arial"/>
                        </a:rPr>
                        <a:t>8</a:t>
                      </a: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/>
                          <a:ea typeface="Times New Roman"/>
                          <a:cs typeface="Arial"/>
                        </a:rPr>
                        <a:t>Apprentice </a:t>
                      </a:r>
                      <a:r>
                        <a:rPr lang="en-US" sz="1800" dirty="0">
                          <a:latin typeface="Arial"/>
                          <a:ea typeface="Times New Roman"/>
                          <a:cs typeface="Arial"/>
                        </a:rPr>
                        <a:t>employers and former </a:t>
                      </a:r>
                      <a:r>
                        <a:rPr lang="en-US" sz="1800" dirty="0" smtClean="0">
                          <a:latin typeface="Arial"/>
                          <a:ea typeface="Times New Roman"/>
                          <a:cs typeface="Arial"/>
                        </a:rPr>
                        <a:t>apprentices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011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Arial"/>
                          <a:ea typeface="Times New Roman"/>
                        </a:rPr>
                        <a:t>2. Interviews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Arial"/>
                        </a:rPr>
                        <a:t>26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Times New Roman"/>
                          <a:cs typeface="Arial"/>
                        </a:rPr>
                        <a:t>Apprentices-in-training who did and did not participate in the ARP. Thirty-nine interviews were completed over 12 months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117">
                <a:tc>
                  <a:txBody>
                    <a:bodyPr/>
                    <a:lstStyle/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Arial"/>
                          <a:ea typeface="Times New Roman"/>
                        </a:rPr>
                        <a:t>3.  ARP </a:t>
                      </a:r>
                    </a:p>
                    <a:p>
                      <a:pPr marL="457200" marR="0" lvl="0" indent="-4572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Arial"/>
                          <a:ea typeface="Times New Roman"/>
                        </a:rPr>
                        <a:t>   (</a:t>
                      </a:r>
                      <a:r>
                        <a:rPr lang="en-US" sz="1800" dirty="0">
                          <a:latin typeface="Arial"/>
                          <a:ea typeface="Times New Roman"/>
                        </a:rPr>
                        <a:t>Exit Cards)</a:t>
                      </a:r>
                      <a:endParaRPr lang="en-US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Times New Roman"/>
                          <a:cs typeface="Arial"/>
                        </a:rPr>
                        <a:t>11</a:t>
                      </a: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Arial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/>
                          <a:ea typeface="Times New Roman"/>
                          <a:cs typeface="Arial"/>
                        </a:rPr>
                        <a:t>Apprentices-in-training </a:t>
                      </a:r>
                      <a:r>
                        <a:rPr lang="en-US" sz="1800" dirty="0">
                          <a:latin typeface="Arial"/>
                          <a:ea typeface="Times New Roman"/>
                          <a:cs typeface="Arial"/>
                        </a:rPr>
                        <a:t>who completed the </a:t>
                      </a:r>
                      <a:r>
                        <a:rPr lang="en-US" sz="1800" dirty="0" smtClean="0">
                          <a:latin typeface="Arial"/>
                          <a:ea typeface="Times New Roman"/>
                          <a:cs typeface="Arial"/>
                        </a:rPr>
                        <a:t>ARP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stern Whit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Western White Theme</Template>
  <TotalTime>0</TotalTime>
  <Words>716</Words>
  <Application>Microsoft Office PowerPoint</Application>
  <PresentationFormat>On-screen Show (4:3)</PresentationFormat>
  <Paragraphs>161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Western White Theme</vt:lpstr>
      <vt:lpstr>Slide 1</vt:lpstr>
      <vt:lpstr>Partners</vt:lpstr>
      <vt:lpstr>Outline</vt:lpstr>
      <vt:lpstr>Project Description</vt:lpstr>
      <vt:lpstr>Project Description</vt:lpstr>
      <vt:lpstr>Background</vt:lpstr>
      <vt:lpstr>Main Research Question</vt:lpstr>
      <vt:lpstr>Sub-Questions</vt:lpstr>
      <vt:lpstr>Design</vt:lpstr>
      <vt:lpstr>Goals of the Intervention Program</vt:lpstr>
      <vt:lpstr>Workshop Outline</vt:lpstr>
      <vt:lpstr>Intervention Evaluation</vt:lpstr>
      <vt:lpstr>Major Themes - Intervention</vt:lpstr>
      <vt:lpstr>Major Barriers to Completion</vt:lpstr>
      <vt:lpstr>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2015-02-10T21:07:57Z</dcterms:created>
  <dcterms:modified xsi:type="dcterms:W3CDTF">2015-02-10T21:08:14Z</dcterms:modified>
</cp:coreProperties>
</file>