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59" r:id="rId6"/>
    <p:sldId id="269" r:id="rId7"/>
    <p:sldId id="271" r:id="rId8"/>
    <p:sldId id="270" r:id="rId9"/>
    <p:sldId id="263" r:id="rId10"/>
    <p:sldId id="265" r:id="rId11"/>
    <p:sldId id="266" r:id="rId12"/>
    <p:sldId id="267" r:id="rId13"/>
    <p:sldId id="268" r:id="rId14"/>
    <p:sldId id="262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311" autoAdjust="0"/>
  </p:normalViewPr>
  <p:slideViewPr>
    <p:cSldViewPr>
      <p:cViewPr varScale="1">
        <p:scale>
          <a:sx n="65" d="100"/>
          <a:sy n="65" d="100"/>
        </p:scale>
        <p:origin x="163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All!$MT$277:$MT$283</c:f>
              <c:strCache>
                <c:ptCount val="7"/>
                <c:pt idx="0">
                  <c:v>Awareness of training support programs</c:v>
                </c:pt>
                <c:pt idx="1">
                  <c:v>Relevant training not offered locally </c:v>
                </c:pt>
                <c:pt idx="2">
                  <c:v>Distance to training facility</c:v>
                </c:pt>
                <c:pt idx="3">
                  <c:v>Losing trained employees to other businesses</c:v>
                </c:pt>
                <c:pt idx="4">
                  <c:v> Awareness of legislated training</c:v>
                </c:pt>
                <c:pt idx="5">
                  <c:v>Loss of productivity during training time</c:v>
                </c:pt>
                <c:pt idx="6">
                  <c:v>Other</c:v>
                </c:pt>
              </c:strCache>
            </c:strRef>
          </c:cat>
          <c:val>
            <c:numRef>
              <c:f>All!$MU$277:$MU$283</c:f>
              <c:numCache>
                <c:formatCode>General</c:formatCode>
                <c:ptCount val="7"/>
                <c:pt idx="0">
                  <c:v>107</c:v>
                </c:pt>
                <c:pt idx="1">
                  <c:v>59</c:v>
                </c:pt>
                <c:pt idx="2">
                  <c:v>52</c:v>
                </c:pt>
                <c:pt idx="3">
                  <c:v>51</c:v>
                </c:pt>
                <c:pt idx="4">
                  <c:v>21</c:v>
                </c:pt>
                <c:pt idx="5">
                  <c:v>84</c:v>
                </c:pt>
                <c:pt idx="6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328656"/>
        <c:axId val="211329048"/>
      </c:barChart>
      <c:catAx>
        <c:axId val="211328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211329048"/>
        <c:crosses val="autoZero"/>
        <c:auto val="1"/>
        <c:lblAlgn val="ctr"/>
        <c:lblOffset val="100"/>
        <c:noMultiLvlLbl val="0"/>
      </c:catAx>
      <c:valAx>
        <c:axId val="2113290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# of Responses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1328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F1DF2B-3968-452C-A7D2-22A85F1D946A}" type="doc">
      <dgm:prSet loTypeId="urn:microsoft.com/office/officeart/2005/8/layout/pyramid1" loCatId="pyramid" qsTypeId="urn:microsoft.com/office/officeart/2005/8/quickstyle/simple1" qsCatId="simple" csTypeId="urn:microsoft.com/office/officeart/2005/8/colors/colorful1#2" csCatId="colorful" phldr="1"/>
      <dgm:spPr/>
    </dgm:pt>
    <dgm:pt modelId="{BFDBBF82-51C9-48B3-A588-FF784B43E927}">
      <dgm:prSet custT="1"/>
      <dgm:spPr/>
      <dgm:t>
        <a:bodyPr/>
        <a:lstStyle/>
        <a:p>
          <a:r>
            <a:rPr lang="en-US" sz="1800" b="0" i="0" u="none" dirty="0" smtClean="0"/>
            <a:t>Word of mouth/personal contacts/referrals/informal networks</a:t>
          </a:r>
          <a:endParaRPr lang="en-US" sz="1800" dirty="0"/>
        </a:p>
      </dgm:t>
    </dgm:pt>
    <dgm:pt modelId="{9EF32670-7189-47F6-A286-9BAF2DA4BCD4}" type="parTrans" cxnId="{D93E9E11-B0A8-4DAA-B523-4C94E869BCD7}">
      <dgm:prSet/>
      <dgm:spPr/>
      <dgm:t>
        <a:bodyPr/>
        <a:lstStyle/>
        <a:p>
          <a:endParaRPr lang="en-US"/>
        </a:p>
      </dgm:t>
    </dgm:pt>
    <dgm:pt modelId="{439AB4D2-B6C4-4DA3-9EB5-047AE2074662}" type="sibTrans" cxnId="{D93E9E11-B0A8-4DAA-B523-4C94E869BCD7}">
      <dgm:prSet/>
      <dgm:spPr/>
      <dgm:t>
        <a:bodyPr/>
        <a:lstStyle/>
        <a:p>
          <a:endParaRPr lang="en-US"/>
        </a:p>
      </dgm:t>
    </dgm:pt>
    <dgm:pt modelId="{DD7614FA-0851-40C8-9A2C-A7116AC9EA10}">
      <dgm:prSet/>
      <dgm:spPr/>
      <dgm:t>
        <a:bodyPr/>
        <a:lstStyle/>
        <a:p>
          <a:r>
            <a:rPr lang="en-US" b="0" i="0" u="none" dirty="0" smtClean="0"/>
            <a:t>Online job boards/postings</a:t>
          </a:r>
          <a:endParaRPr lang="en-US" dirty="0"/>
        </a:p>
      </dgm:t>
    </dgm:pt>
    <dgm:pt modelId="{1CE6A82A-7BAE-4827-B065-713E744D279D}" type="parTrans" cxnId="{85C89EE7-C376-4765-A4DF-784B7477AFF1}">
      <dgm:prSet/>
      <dgm:spPr/>
      <dgm:t>
        <a:bodyPr/>
        <a:lstStyle/>
        <a:p>
          <a:endParaRPr lang="en-US"/>
        </a:p>
      </dgm:t>
    </dgm:pt>
    <dgm:pt modelId="{39377C73-BBF4-415D-8572-6354906F4B94}" type="sibTrans" cxnId="{85C89EE7-C376-4765-A4DF-784B7477AFF1}">
      <dgm:prSet/>
      <dgm:spPr/>
      <dgm:t>
        <a:bodyPr/>
        <a:lstStyle/>
        <a:p>
          <a:endParaRPr lang="en-US"/>
        </a:p>
      </dgm:t>
    </dgm:pt>
    <dgm:pt modelId="{CEF9222F-2FE2-4F44-8396-0D04E84E113B}">
      <dgm:prSet/>
      <dgm:spPr/>
      <dgm:t>
        <a:bodyPr/>
        <a:lstStyle/>
        <a:p>
          <a:r>
            <a:rPr lang="en-US" b="0" i="0" u="none" dirty="0" smtClean="0"/>
            <a:t>Company's own internet site</a:t>
          </a:r>
          <a:endParaRPr lang="en-US" dirty="0"/>
        </a:p>
      </dgm:t>
    </dgm:pt>
    <dgm:pt modelId="{F1AADC1F-F4B5-4F7C-B33F-D33029598DB1}" type="parTrans" cxnId="{B2BFBA26-5CDD-4C3A-9806-888D55C50E2C}">
      <dgm:prSet/>
      <dgm:spPr/>
      <dgm:t>
        <a:bodyPr/>
        <a:lstStyle/>
        <a:p>
          <a:endParaRPr lang="en-US"/>
        </a:p>
      </dgm:t>
    </dgm:pt>
    <dgm:pt modelId="{9ED46779-E9E1-4586-86E8-42778584C46C}" type="sibTrans" cxnId="{B2BFBA26-5CDD-4C3A-9806-888D55C50E2C}">
      <dgm:prSet/>
      <dgm:spPr/>
      <dgm:t>
        <a:bodyPr/>
        <a:lstStyle/>
        <a:p>
          <a:endParaRPr lang="en-US"/>
        </a:p>
      </dgm:t>
    </dgm:pt>
    <dgm:pt modelId="{BF8A58AB-F53A-4A13-8015-242C5A8E2847}">
      <dgm:prSet/>
      <dgm:spPr/>
      <dgm:t>
        <a:bodyPr/>
        <a:lstStyle/>
        <a:p>
          <a:r>
            <a:rPr lang="en-US" b="0" i="0" u="none" smtClean="0"/>
            <a:t>Government employment centres or websites</a:t>
          </a:r>
          <a:endParaRPr lang="en-US" dirty="0"/>
        </a:p>
      </dgm:t>
    </dgm:pt>
    <dgm:pt modelId="{C189095F-1EB3-482C-890B-A6E4987005A9}" type="parTrans" cxnId="{BEC735C8-EC0B-45D4-976D-1B26C53ED3B6}">
      <dgm:prSet/>
      <dgm:spPr/>
      <dgm:t>
        <a:bodyPr/>
        <a:lstStyle/>
        <a:p>
          <a:endParaRPr lang="en-US"/>
        </a:p>
      </dgm:t>
    </dgm:pt>
    <dgm:pt modelId="{E67E04F5-800B-478F-B61B-2DBD051E9133}" type="sibTrans" cxnId="{BEC735C8-EC0B-45D4-976D-1B26C53ED3B6}">
      <dgm:prSet/>
      <dgm:spPr/>
      <dgm:t>
        <a:bodyPr/>
        <a:lstStyle/>
        <a:p>
          <a:endParaRPr lang="en-US"/>
        </a:p>
      </dgm:t>
    </dgm:pt>
    <dgm:pt modelId="{0ED95B65-6F5A-46EC-BC0D-CE94C1C9FC02}" type="pres">
      <dgm:prSet presAssocID="{F1F1DF2B-3968-452C-A7D2-22A85F1D946A}" presName="Name0" presStyleCnt="0">
        <dgm:presLayoutVars>
          <dgm:dir/>
          <dgm:animLvl val="lvl"/>
          <dgm:resizeHandles val="exact"/>
        </dgm:presLayoutVars>
      </dgm:prSet>
      <dgm:spPr/>
    </dgm:pt>
    <dgm:pt modelId="{1F3FC0CB-9E2C-4013-809E-B34DD0AD53D9}" type="pres">
      <dgm:prSet presAssocID="{BFDBBF82-51C9-48B3-A588-FF784B43E927}" presName="Name8" presStyleCnt="0"/>
      <dgm:spPr/>
    </dgm:pt>
    <dgm:pt modelId="{B545B971-369F-43B5-B3FE-2A0133669931}" type="pres">
      <dgm:prSet presAssocID="{BFDBBF82-51C9-48B3-A588-FF784B43E927}" presName="level" presStyleLbl="node1" presStyleIdx="0" presStyleCnt="4" custScaleX="10035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4AE4B5-8B4B-4334-B6EC-E02B7617E845}" type="pres">
      <dgm:prSet presAssocID="{BFDBBF82-51C9-48B3-A588-FF784B43E92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C929D-0B28-4C80-BA85-67F26B0B0EB8}" type="pres">
      <dgm:prSet presAssocID="{DD7614FA-0851-40C8-9A2C-A7116AC9EA10}" presName="Name8" presStyleCnt="0"/>
      <dgm:spPr/>
    </dgm:pt>
    <dgm:pt modelId="{9E343CA2-FE3D-4C96-82B3-D128ED2FA659}" type="pres">
      <dgm:prSet presAssocID="{DD7614FA-0851-40C8-9A2C-A7116AC9EA10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F1DDE5-FD60-4756-B45E-03CAEB9771E2}" type="pres">
      <dgm:prSet presAssocID="{DD7614FA-0851-40C8-9A2C-A7116AC9EA1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A91A22-9A73-4859-91A2-9BBF75850181}" type="pres">
      <dgm:prSet presAssocID="{CEF9222F-2FE2-4F44-8396-0D04E84E113B}" presName="Name8" presStyleCnt="0"/>
      <dgm:spPr/>
    </dgm:pt>
    <dgm:pt modelId="{1CE97EC7-DA7A-4942-9667-36AD552AC0C5}" type="pres">
      <dgm:prSet presAssocID="{CEF9222F-2FE2-4F44-8396-0D04E84E113B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C3A05D-0E05-4383-BA9C-A16C5887CFBE}" type="pres">
      <dgm:prSet presAssocID="{CEF9222F-2FE2-4F44-8396-0D04E84E113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26BC90-D4D4-42E2-BE79-F4D63E142B85}" type="pres">
      <dgm:prSet presAssocID="{BF8A58AB-F53A-4A13-8015-242C5A8E2847}" presName="Name8" presStyleCnt="0"/>
      <dgm:spPr/>
    </dgm:pt>
    <dgm:pt modelId="{0AA682B9-DB25-4D97-8D9C-B2EC13E0C658}" type="pres">
      <dgm:prSet presAssocID="{BF8A58AB-F53A-4A13-8015-242C5A8E2847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9737D1-01C1-4633-88FD-F5BBF7031567}" type="pres">
      <dgm:prSet presAssocID="{BF8A58AB-F53A-4A13-8015-242C5A8E284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6C775B-25D9-4144-AE42-8042CCEB8564}" type="presOf" srcId="{DD7614FA-0851-40C8-9A2C-A7116AC9EA10}" destId="{C8F1DDE5-FD60-4756-B45E-03CAEB9771E2}" srcOrd="1" destOrd="0" presId="urn:microsoft.com/office/officeart/2005/8/layout/pyramid1"/>
    <dgm:cxn modelId="{469675BA-CE74-40BA-ACB1-DBCF7EE11B26}" type="presOf" srcId="{BFDBBF82-51C9-48B3-A588-FF784B43E927}" destId="{B545B971-369F-43B5-B3FE-2A0133669931}" srcOrd="0" destOrd="0" presId="urn:microsoft.com/office/officeart/2005/8/layout/pyramid1"/>
    <dgm:cxn modelId="{011EB455-99E1-4826-9440-CDEEAE2B1282}" type="presOf" srcId="{CEF9222F-2FE2-4F44-8396-0D04E84E113B}" destId="{1CE97EC7-DA7A-4942-9667-36AD552AC0C5}" srcOrd="0" destOrd="0" presId="urn:microsoft.com/office/officeart/2005/8/layout/pyramid1"/>
    <dgm:cxn modelId="{54CC5789-ED19-4B08-9C1C-203B81F672BA}" type="presOf" srcId="{F1F1DF2B-3968-452C-A7D2-22A85F1D946A}" destId="{0ED95B65-6F5A-46EC-BC0D-CE94C1C9FC02}" srcOrd="0" destOrd="0" presId="urn:microsoft.com/office/officeart/2005/8/layout/pyramid1"/>
    <dgm:cxn modelId="{37408D30-440A-49B7-AA08-03F42D3632AD}" type="presOf" srcId="{BFDBBF82-51C9-48B3-A588-FF784B43E927}" destId="{464AE4B5-8B4B-4334-B6EC-E02B7617E845}" srcOrd="1" destOrd="0" presId="urn:microsoft.com/office/officeart/2005/8/layout/pyramid1"/>
    <dgm:cxn modelId="{427BF87C-263E-4DD7-B961-0298194D1125}" type="presOf" srcId="{BF8A58AB-F53A-4A13-8015-242C5A8E2847}" destId="{0AA682B9-DB25-4D97-8D9C-B2EC13E0C658}" srcOrd="0" destOrd="0" presId="urn:microsoft.com/office/officeart/2005/8/layout/pyramid1"/>
    <dgm:cxn modelId="{D93E9E11-B0A8-4DAA-B523-4C94E869BCD7}" srcId="{F1F1DF2B-3968-452C-A7D2-22A85F1D946A}" destId="{BFDBBF82-51C9-48B3-A588-FF784B43E927}" srcOrd="0" destOrd="0" parTransId="{9EF32670-7189-47F6-A286-9BAF2DA4BCD4}" sibTransId="{439AB4D2-B6C4-4DA3-9EB5-047AE2074662}"/>
    <dgm:cxn modelId="{0A5B83DF-14B9-4E9E-A95F-25B67FAF1236}" type="presOf" srcId="{CEF9222F-2FE2-4F44-8396-0D04E84E113B}" destId="{0FC3A05D-0E05-4383-BA9C-A16C5887CFBE}" srcOrd="1" destOrd="0" presId="urn:microsoft.com/office/officeart/2005/8/layout/pyramid1"/>
    <dgm:cxn modelId="{BEC735C8-EC0B-45D4-976D-1B26C53ED3B6}" srcId="{F1F1DF2B-3968-452C-A7D2-22A85F1D946A}" destId="{BF8A58AB-F53A-4A13-8015-242C5A8E2847}" srcOrd="3" destOrd="0" parTransId="{C189095F-1EB3-482C-890B-A6E4987005A9}" sibTransId="{E67E04F5-800B-478F-B61B-2DBD051E9133}"/>
    <dgm:cxn modelId="{DD60E2D3-6698-4904-9BA8-8365B976D860}" type="presOf" srcId="{DD7614FA-0851-40C8-9A2C-A7116AC9EA10}" destId="{9E343CA2-FE3D-4C96-82B3-D128ED2FA659}" srcOrd="0" destOrd="0" presId="urn:microsoft.com/office/officeart/2005/8/layout/pyramid1"/>
    <dgm:cxn modelId="{B2BFBA26-5CDD-4C3A-9806-888D55C50E2C}" srcId="{F1F1DF2B-3968-452C-A7D2-22A85F1D946A}" destId="{CEF9222F-2FE2-4F44-8396-0D04E84E113B}" srcOrd="2" destOrd="0" parTransId="{F1AADC1F-F4B5-4F7C-B33F-D33029598DB1}" sibTransId="{9ED46779-E9E1-4586-86E8-42778584C46C}"/>
    <dgm:cxn modelId="{85C89EE7-C376-4765-A4DF-784B7477AFF1}" srcId="{F1F1DF2B-3968-452C-A7D2-22A85F1D946A}" destId="{DD7614FA-0851-40C8-9A2C-A7116AC9EA10}" srcOrd="1" destOrd="0" parTransId="{1CE6A82A-7BAE-4827-B065-713E744D279D}" sibTransId="{39377C73-BBF4-415D-8572-6354906F4B94}"/>
    <dgm:cxn modelId="{458550AD-EBAB-4CAD-B0B5-B41F0C2340BB}" type="presOf" srcId="{BF8A58AB-F53A-4A13-8015-242C5A8E2847}" destId="{8D9737D1-01C1-4633-88FD-F5BBF7031567}" srcOrd="1" destOrd="0" presId="urn:microsoft.com/office/officeart/2005/8/layout/pyramid1"/>
    <dgm:cxn modelId="{4A9BC789-9361-4242-9E9A-91F10BD88A42}" type="presParOf" srcId="{0ED95B65-6F5A-46EC-BC0D-CE94C1C9FC02}" destId="{1F3FC0CB-9E2C-4013-809E-B34DD0AD53D9}" srcOrd="0" destOrd="0" presId="urn:microsoft.com/office/officeart/2005/8/layout/pyramid1"/>
    <dgm:cxn modelId="{6C71063A-881F-4385-A685-51FEAAAFBF21}" type="presParOf" srcId="{1F3FC0CB-9E2C-4013-809E-B34DD0AD53D9}" destId="{B545B971-369F-43B5-B3FE-2A0133669931}" srcOrd="0" destOrd="0" presId="urn:microsoft.com/office/officeart/2005/8/layout/pyramid1"/>
    <dgm:cxn modelId="{5336471A-4B46-42E1-8D5B-DBE880106F84}" type="presParOf" srcId="{1F3FC0CB-9E2C-4013-809E-B34DD0AD53D9}" destId="{464AE4B5-8B4B-4334-B6EC-E02B7617E845}" srcOrd="1" destOrd="0" presId="urn:microsoft.com/office/officeart/2005/8/layout/pyramid1"/>
    <dgm:cxn modelId="{9E400E42-20EA-4D08-AFCB-764AEFB7799D}" type="presParOf" srcId="{0ED95B65-6F5A-46EC-BC0D-CE94C1C9FC02}" destId="{07FC929D-0B28-4C80-BA85-67F26B0B0EB8}" srcOrd="1" destOrd="0" presId="urn:microsoft.com/office/officeart/2005/8/layout/pyramid1"/>
    <dgm:cxn modelId="{834EDCF7-888A-4FFD-AA50-B303D8E75F56}" type="presParOf" srcId="{07FC929D-0B28-4C80-BA85-67F26B0B0EB8}" destId="{9E343CA2-FE3D-4C96-82B3-D128ED2FA659}" srcOrd="0" destOrd="0" presId="urn:microsoft.com/office/officeart/2005/8/layout/pyramid1"/>
    <dgm:cxn modelId="{A317A6BD-73C5-4490-BB4E-51ACD4A9D395}" type="presParOf" srcId="{07FC929D-0B28-4C80-BA85-67F26B0B0EB8}" destId="{C8F1DDE5-FD60-4756-B45E-03CAEB9771E2}" srcOrd="1" destOrd="0" presId="urn:microsoft.com/office/officeart/2005/8/layout/pyramid1"/>
    <dgm:cxn modelId="{B29D02FD-3C32-4ADD-B0D5-22F906BE9ED3}" type="presParOf" srcId="{0ED95B65-6F5A-46EC-BC0D-CE94C1C9FC02}" destId="{E5A91A22-9A73-4859-91A2-9BBF75850181}" srcOrd="2" destOrd="0" presId="urn:microsoft.com/office/officeart/2005/8/layout/pyramid1"/>
    <dgm:cxn modelId="{772BF008-737F-4971-9915-1B52471CD42B}" type="presParOf" srcId="{E5A91A22-9A73-4859-91A2-9BBF75850181}" destId="{1CE97EC7-DA7A-4942-9667-36AD552AC0C5}" srcOrd="0" destOrd="0" presId="urn:microsoft.com/office/officeart/2005/8/layout/pyramid1"/>
    <dgm:cxn modelId="{3B8D0F34-6E26-4155-AF1B-B43880CA4D94}" type="presParOf" srcId="{E5A91A22-9A73-4859-91A2-9BBF75850181}" destId="{0FC3A05D-0E05-4383-BA9C-A16C5887CFBE}" srcOrd="1" destOrd="0" presId="urn:microsoft.com/office/officeart/2005/8/layout/pyramid1"/>
    <dgm:cxn modelId="{2AFAB6D0-392B-44E7-9AAD-9F52133306F0}" type="presParOf" srcId="{0ED95B65-6F5A-46EC-BC0D-CE94C1C9FC02}" destId="{6026BC90-D4D4-42E2-BE79-F4D63E142B85}" srcOrd="3" destOrd="0" presId="urn:microsoft.com/office/officeart/2005/8/layout/pyramid1"/>
    <dgm:cxn modelId="{BE30319B-F09C-4854-A428-B7D6830AF6F4}" type="presParOf" srcId="{6026BC90-D4D4-42E2-BE79-F4D63E142B85}" destId="{0AA682B9-DB25-4D97-8D9C-B2EC13E0C658}" srcOrd="0" destOrd="0" presId="urn:microsoft.com/office/officeart/2005/8/layout/pyramid1"/>
    <dgm:cxn modelId="{D5BC252D-5A01-445B-AD15-F7AD63E02FFB}" type="presParOf" srcId="{6026BC90-D4D4-42E2-BE79-F4D63E142B85}" destId="{8D9737D1-01C1-4633-88FD-F5BBF703156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422B72-AFB7-4729-8E30-3021750020FF}" type="doc">
      <dgm:prSet loTypeId="urn:microsoft.com/office/officeart/2005/8/layout/pyramid3" loCatId="pyramid" qsTypeId="urn:microsoft.com/office/officeart/2005/8/quickstyle/simple1" qsCatId="simple" csTypeId="urn:microsoft.com/office/officeart/2005/8/colors/colorful1#3" csCatId="colorful" phldr="1"/>
      <dgm:spPr/>
    </dgm:pt>
    <dgm:pt modelId="{27D5569F-48DF-4481-8D4B-20709E8A9944}">
      <dgm:prSet phldrT="[Text]" custT="1"/>
      <dgm:spPr/>
      <dgm:t>
        <a:bodyPr/>
        <a:lstStyle/>
        <a:p>
          <a:r>
            <a:rPr lang="en-US" sz="2000" b="0" i="0" u="none" dirty="0" smtClean="0"/>
            <a:t>Applicants not meeting motivation, attitude, or interpersonal abilities</a:t>
          </a:r>
          <a:endParaRPr lang="en-US" sz="2000" dirty="0"/>
        </a:p>
      </dgm:t>
    </dgm:pt>
    <dgm:pt modelId="{5A87FB57-0EC5-4EFE-87F6-E7E5D0DEBCD5}" type="parTrans" cxnId="{4A1C9B07-2A51-4FE9-A260-802A2254CE4B}">
      <dgm:prSet/>
      <dgm:spPr/>
      <dgm:t>
        <a:bodyPr/>
        <a:lstStyle/>
        <a:p>
          <a:endParaRPr lang="en-US" sz="1600"/>
        </a:p>
      </dgm:t>
    </dgm:pt>
    <dgm:pt modelId="{827B709E-DF97-4050-893F-CC13AF15233D}" type="sibTrans" cxnId="{4A1C9B07-2A51-4FE9-A260-802A2254CE4B}">
      <dgm:prSet/>
      <dgm:spPr/>
      <dgm:t>
        <a:bodyPr/>
        <a:lstStyle/>
        <a:p>
          <a:endParaRPr lang="en-US" sz="1600"/>
        </a:p>
      </dgm:t>
    </dgm:pt>
    <dgm:pt modelId="{DA394094-81A1-4FDF-B693-F9055D4822A5}">
      <dgm:prSet custT="1"/>
      <dgm:spPr/>
      <dgm:t>
        <a:bodyPr/>
        <a:lstStyle/>
        <a:p>
          <a:r>
            <a:rPr lang="en-US" sz="2000" b="0" i="0" u="none" dirty="0" smtClean="0"/>
            <a:t>Applicants not meeting skills</a:t>
          </a:r>
          <a:endParaRPr lang="en-US" sz="2000" dirty="0"/>
        </a:p>
      </dgm:t>
    </dgm:pt>
    <dgm:pt modelId="{1A18E2B8-A39A-47FE-AC5F-39729A83027A}" type="parTrans" cxnId="{D0E76691-4042-4CB0-A2E7-865D84663EF6}">
      <dgm:prSet/>
      <dgm:spPr/>
      <dgm:t>
        <a:bodyPr/>
        <a:lstStyle/>
        <a:p>
          <a:endParaRPr lang="en-US" sz="1600"/>
        </a:p>
      </dgm:t>
    </dgm:pt>
    <dgm:pt modelId="{E4BFDF84-1462-4872-814B-C68E50B46112}" type="sibTrans" cxnId="{D0E76691-4042-4CB0-A2E7-865D84663EF6}">
      <dgm:prSet/>
      <dgm:spPr/>
      <dgm:t>
        <a:bodyPr/>
        <a:lstStyle/>
        <a:p>
          <a:endParaRPr lang="en-US" sz="1600"/>
        </a:p>
      </dgm:t>
    </dgm:pt>
    <dgm:pt modelId="{3E0F2CF4-6A65-465A-B093-278C959C230A}">
      <dgm:prSet custT="1"/>
      <dgm:spPr/>
      <dgm:t>
        <a:bodyPr/>
        <a:lstStyle/>
        <a:p>
          <a:r>
            <a:rPr lang="en-US" sz="1600" b="0" i="0" u="none" dirty="0" smtClean="0"/>
            <a:t>Applicants not meeting qualifications (education level/credentials)</a:t>
          </a:r>
          <a:endParaRPr lang="en-US" sz="1600" dirty="0"/>
        </a:p>
      </dgm:t>
    </dgm:pt>
    <dgm:pt modelId="{73864F71-1D77-4179-82DC-F00B45719D90}" type="parTrans" cxnId="{2E8AE6E9-B09F-4E11-81D1-20DF524C04DF}">
      <dgm:prSet/>
      <dgm:spPr/>
      <dgm:t>
        <a:bodyPr/>
        <a:lstStyle/>
        <a:p>
          <a:endParaRPr lang="en-US" sz="1600"/>
        </a:p>
      </dgm:t>
    </dgm:pt>
    <dgm:pt modelId="{E2686DC5-78A4-4084-9F41-678F6DDC0BDE}" type="sibTrans" cxnId="{2E8AE6E9-B09F-4E11-81D1-20DF524C04DF}">
      <dgm:prSet/>
      <dgm:spPr/>
      <dgm:t>
        <a:bodyPr/>
        <a:lstStyle/>
        <a:p>
          <a:endParaRPr lang="en-US" sz="1600"/>
        </a:p>
      </dgm:t>
    </dgm:pt>
    <dgm:pt modelId="{15EE1D5B-940A-4ABF-BF20-FBA5402B7C74}">
      <dgm:prSet custT="1"/>
      <dgm:spPr/>
      <dgm:t>
        <a:bodyPr/>
        <a:lstStyle/>
        <a:p>
          <a:r>
            <a:rPr lang="en-US" sz="2000" b="0" i="0" u="none" dirty="0" smtClean="0"/>
            <a:t>Not enough applicants</a:t>
          </a:r>
          <a:endParaRPr lang="en-US" sz="2000" dirty="0"/>
        </a:p>
      </dgm:t>
    </dgm:pt>
    <dgm:pt modelId="{B3516A1A-3868-4985-ADF9-62BC3805E843}" type="parTrans" cxnId="{ACD47B26-F2E9-4653-BA91-189ADB3478DC}">
      <dgm:prSet/>
      <dgm:spPr/>
      <dgm:t>
        <a:bodyPr/>
        <a:lstStyle/>
        <a:p>
          <a:endParaRPr lang="en-US" sz="1600"/>
        </a:p>
      </dgm:t>
    </dgm:pt>
    <dgm:pt modelId="{A5DB4580-8366-4FA8-B26A-FAD87260B1AC}" type="sibTrans" cxnId="{ACD47B26-F2E9-4653-BA91-189ADB3478DC}">
      <dgm:prSet/>
      <dgm:spPr/>
      <dgm:t>
        <a:bodyPr/>
        <a:lstStyle/>
        <a:p>
          <a:endParaRPr lang="en-US" sz="1600"/>
        </a:p>
      </dgm:t>
    </dgm:pt>
    <dgm:pt modelId="{C2BB8DB0-4BA8-4400-A880-3A7E7D15EA1E}" type="pres">
      <dgm:prSet presAssocID="{6A422B72-AFB7-4729-8E30-3021750020FF}" presName="Name0" presStyleCnt="0">
        <dgm:presLayoutVars>
          <dgm:dir/>
          <dgm:animLvl val="lvl"/>
          <dgm:resizeHandles val="exact"/>
        </dgm:presLayoutVars>
      </dgm:prSet>
      <dgm:spPr/>
    </dgm:pt>
    <dgm:pt modelId="{C90FA4AF-29BF-49E6-8037-7410A108C067}" type="pres">
      <dgm:prSet presAssocID="{DA394094-81A1-4FDF-B693-F9055D4822A5}" presName="Name8" presStyleCnt="0"/>
      <dgm:spPr/>
    </dgm:pt>
    <dgm:pt modelId="{732A5836-0510-4F25-84FC-B64865421BB1}" type="pres">
      <dgm:prSet presAssocID="{DA394094-81A1-4FDF-B693-F9055D4822A5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10856E-B08C-41D8-9BC8-671086BA59C3}" type="pres">
      <dgm:prSet presAssocID="{DA394094-81A1-4FDF-B693-F9055D4822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08601-EAAE-4D97-9A41-95D002650E30}" type="pres">
      <dgm:prSet presAssocID="{27D5569F-48DF-4481-8D4B-20709E8A9944}" presName="Name8" presStyleCnt="0"/>
      <dgm:spPr/>
    </dgm:pt>
    <dgm:pt modelId="{4C5EA004-73DD-4575-A749-5AA3CF02D490}" type="pres">
      <dgm:prSet presAssocID="{27D5569F-48DF-4481-8D4B-20709E8A9944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B1EA72-DB36-49E2-AC1C-66AC247F2E4C}" type="pres">
      <dgm:prSet presAssocID="{27D5569F-48DF-4481-8D4B-20709E8A994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80778F-2767-4667-B751-49805444E474}" type="pres">
      <dgm:prSet presAssocID="{15EE1D5B-940A-4ABF-BF20-FBA5402B7C74}" presName="Name8" presStyleCnt="0"/>
      <dgm:spPr/>
    </dgm:pt>
    <dgm:pt modelId="{6546250F-5CB8-45F2-A8B3-8F34EB72028D}" type="pres">
      <dgm:prSet presAssocID="{15EE1D5B-940A-4ABF-BF20-FBA5402B7C74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AFD47-B749-4936-ACD5-527EFA79F5AB}" type="pres">
      <dgm:prSet presAssocID="{15EE1D5B-940A-4ABF-BF20-FBA5402B7C7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7EFD01-93F7-4A45-917D-42F6EE5DA529}" type="pres">
      <dgm:prSet presAssocID="{3E0F2CF4-6A65-465A-B093-278C959C230A}" presName="Name8" presStyleCnt="0"/>
      <dgm:spPr/>
    </dgm:pt>
    <dgm:pt modelId="{437CAA4F-6974-4E49-BFF1-5358327AC191}" type="pres">
      <dgm:prSet presAssocID="{3E0F2CF4-6A65-465A-B093-278C959C230A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BE0CC6-5BDF-4167-956E-EB073C85D66C}" type="pres">
      <dgm:prSet presAssocID="{3E0F2CF4-6A65-465A-B093-278C959C230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8AE6E9-B09F-4E11-81D1-20DF524C04DF}" srcId="{6A422B72-AFB7-4729-8E30-3021750020FF}" destId="{3E0F2CF4-6A65-465A-B093-278C959C230A}" srcOrd="3" destOrd="0" parTransId="{73864F71-1D77-4179-82DC-F00B45719D90}" sibTransId="{E2686DC5-78A4-4084-9F41-678F6DDC0BDE}"/>
    <dgm:cxn modelId="{D0E76691-4042-4CB0-A2E7-865D84663EF6}" srcId="{6A422B72-AFB7-4729-8E30-3021750020FF}" destId="{DA394094-81A1-4FDF-B693-F9055D4822A5}" srcOrd="0" destOrd="0" parTransId="{1A18E2B8-A39A-47FE-AC5F-39729A83027A}" sibTransId="{E4BFDF84-1462-4872-814B-C68E50B46112}"/>
    <dgm:cxn modelId="{EB2AEF42-6BAD-4460-870A-EA8FDA8F186E}" type="presOf" srcId="{15EE1D5B-940A-4ABF-BF20-FBA5402B7C74}" destId="{010AFD47-B749-4936-ACD5-527EFA79F5AB}" srcOrd="1" destOrd="0" presId="urn:microsoft.com/office/officeart/2005/8/layout/pyramid3"/>
    <dgm:cxn modelId="{0882FDA2-9A88-4E3E-86B9-05DFAC506038}" type="presOf" srcId="{3E0F2CF4-6A65-465A-B093-278C959C230A}" destId="{437CAA4F-6974-4E49-BFF1-5358327AC191}" srcOrd="0" destOrd="0" presId="urn:microsoft.com/office/officeart/2005/8/layout/pyramid3"/>
    <dgm:cxn modelId="{A48CCC9B-611A-4ADC-B1AD-7B60B7277740}" type="presOf" srcId="{DA394094-81A1-4FDF-B693-F9055D4822A5}" destId="{9710856E-B08C-41D8-9BC8-671086BA59C3}" srcOrd="1" destOrd="0" presId="urn:microsoft.com/office/officeart/2005/8/layout/pyramid3"/>
    <dgm:cxn modelId="{9235C7B2-BF1C-48AC-888E-9082202DD6BA}" type="presOf" srcId="{15EE1D5B-940A-4ABF-BF20-FBA5402B7C74}" destId="{6546250F-5CB8-45F2-A8B3-8F34EB72028D}" srcOrd="0" destOrd="0" presId="urn:microsoft.com/office/officeart/2005/8/layout/pyramid3"/>
    <dgm:cxn modelId="{F3669A18-5FE4-48F8-8FCD-6AE0B7AA1638}" type="presOf" srcId="{DA394094-81A1-4FDF-B693-F9055D4822A5}" destId="{732A5836-0510-4F25-84FC-B64865421BB1}" srcOrd="0" destOrd="0" presId="urn:microsoft.com/office/officeart/2005/8/layout/pyramid3"/>
    <dgm:cxn modelId="{4A1C9B07-2A51-4FE9-A260-802A2254CE4B}" srcId="{6A422B72-AFB7-4729-8E30-3021750020FF}" destId="{27D5569F-48DF-4481-8D4B-20709E8A9944}" srcOrd="1" destOrd="0" parTransId="{5A87FB57-0EC5-4EFE-87F6-E7E5D0DEBCD5}" sibTransId="{827B709E-DF97-4050-893F-CC13AF15233D}"/>
    <dgm:cxn modelId="{0D573C29-FC79-4B7E-A2F8-5C8163FAA7E7}" type="presOf" srcId="{3E0F2CF4-6A65-465A-B093-278C959C230A}" destId="{56BE0CC6-5BDF-4167-956E-EB073C85D66C}" srcOrd="1" destOrd="0" presId="urn:microsoft.com/office/officeart/2005/8/layout/pyramid3"/>
    <dgm:cxn modelId="{ACD47B26-F2E9-4653-BA91-189ADB3478DC}" srcId="{6A422B72-AFB7-4729-8E30-3021750020FF}" destId="{15EE1D5B-940A-4ABF-BF20-FBA5402B7C74}" srcOrd="2" destOrd="0" parTransId="{B3516A1A-3868-4985-ADF9-62BC3805E843}" sibTransId="{A5DB4580-8366-4FA8-B26A-FAD87260B1AC}"/>
    <dgm:cxn modelId="{A9196E06-A1CA-48A6-9D61-F62FF4389718}" type="presOf" srcId="{6A422B72-AFB7-4729-8E30-3021750020FF}" destId="{C2BB8DB0-4BA8-4400-A880-3A7E7D15EA1E}" srcOrd="0" destOrd="0" presId="urn:microsoft.com/office/officeart/2005/8/layout/pyramid3"/>
    <dgm:cxn modelId="{E4C634BB-4992-4A17-AC93-FE2EA6BFB71F}" type="presOf" srcId="{27D5569F-48DF-4481-8D4B-20709E8A9944}" destId="{4C5EA004-73DD-4575-A749-5AA3CF02D490}" srcOrd="0" destOrd="0" presId="urn:microsoft.com/office/officeart/2005/8/layout/pyramid3"/>
    <dgm:cxn modelId="{9A5DBEA3-F4F8-44DB-86C6-0434902C3C2B}" type="presOf" srcId="{27D5569F-48DF-4481-8D4B-20709E8A9944}" destId="{8EB1EA72-DB36-49E2-AC1C-66AC247F2E4C}" srcOrd="1" destOrd="0" presId="urn:microsoft.com/office/officeart/2005/8/layout/pyramid3"/>
    <dgm:cxn modelId="{B032BAD4-E224-4410-AA3D-8D154551ED78}" type="presParOf" srcId="{C2BB8DB0-4BA8-4400-A880-3A7E7D15EA1E}" destId="{C90FA4AF-29BF-49E6-8037-7410A108C067}" srcOrd="0" destOrd="0" presId="urn:microsoft.com/office/officeart/2005/8/layout/pyramid3"/>
    <dgm:cxn modelId="{CC1064D3-336A-41A0-803B-970DA21DA66F}" type="presParOf" srcId="{C90FA4AF-29BF-49E6-8037-7410A108C067}" destId="{732A5836-0510-4F25-84FC-B64865421BB1}" srcOrd="0" destOrd="0" presId="urn:microsoft.com/office/officeart/2005/8/layout/pyramid3"/>
    <dgm:cxn modelId="{A29C8C4A-B3C8-4B6A-BAA3-752927B5E99B}" type="presParOf" srcId="{C90FA4AF-29BF-49E6-8037-7410A108C067}" destId="{9710856E-B08C-41D8-9BC8-671086BA59C3}" srcOrd="1" destOrd="0" presId="urn:microsoft.com/office/officeart/2005/8/layout/pyramid3"/>
    <dgm:cxn modelId="{1030072F-FAF9-4458-AC08-3769EAB9B87C}" type="presParOf" srcId="{C2BB8DB0-4BA8-4400-A880-3A7E7D15EA1E}" destId="{AA908601-EAAE-4D97-9A41-95D002650E30}" srcOrd="1" destOrd="0" presId="urn:microsoft.com/office/officeart/2005/8/layout/pyramid3"/>
    <dgm:cxn modelId="{73FC51B1-275B-425E-A93D-5E2B1AF6CDEF}" type="presParOf" srcId="{AA908601-EAAE-4D97-9A41-95D002650E30}" destId="{4C5EA004-73DD-4575-A749-5AA3CF02D490}" srcOrd="0" destOrd="0" presId="urn:microsoft.com/office/officeart/2005/8/layout/pyramid3"/>
    <dgm:cxn modelId="{D2AFEFF4-A4B9-4AEA-AD46-80D77C4C6C0D}" type="presParOf" srcId="{AA908601-EAAE-4D97-9A41-95D002650E30}" destId="{8EB1EA72-DB36-49E2-AC1C-66AC247F2E4C}" srcOrd="1" destOrd="0" presId="urn:microsoft.com/office/officeart/2005/8/layout/pyramid3"/>
    <dgm:cxn modelId="{54A4FB6A-7806-461D-B5AC-959EF706A8F3}" type="presParOf" srcId="{C2BB8DB0-4BA8-4400-A880-3A7E7D15EA1E}" destId="{6780778F-2767-4667-B751-49805444E474}" srcOrd="2" destOrd="0" presId="urn:microsoft.com/office/officeart/2005/8/layout/pyramid3"/>
    <dgm:cxn modelId="{BFF57162-97D9-4294-87F5-56E73BE3AC09}" type="presParOf" srcId="{6780778F-2767-4667-B751-49805444E474}" destId="{6546250F-5CB8-45F2-A8B3-8F34EB72028D}" srcOrd="0" destOrd="0" presId="urn:microsoft.com/office/officeart/2005/8/layout/pyramid3"/>
    <dgm:cxn modelId="{56DC9CD0-B96A-471F-A633-3FD49508FFDA}" type="presParOf" srcId="{6780778F-2767-4667-B751-49805444E474}" destId="{010AFD47-B749-4936-ACD5-527EFA79F5AB}" srcOrd="1" destOrd="0" presId="urn:microsoft.com/office/officeart/2005/8/layout/pyramid3"/>
    <dgm:cxn modelId="{41505D4D-0DB6-4469-AB6B-C43066FF5931}" type="presParOf" srcId="{C2BB8DB0-4BA8-4400-A880-3A7E7D15EA1E}" destId="{7D7EFD01-93F7-4A45-917D-42F6EE5DA529}" srcOrd="3" destOrd="0" presId="urn:microsoft.com/office/officeart/2005/8/layout/pyramid3"/>
    <dgm:cxn modelId="{458F877A-0406-42C3-906E-65A04E13D108}" type="presParOf" srcId="{7D7EFD01-93F7-4A45-917D-42F6EE5DA529}" destId="{437CAA4F-6974-4E49-BFF1-5358327AC191}" srcOrd="0" destOrd="0" presId="urn:microsoft.com/office/officeart/2005/8/layout/pyramid3"/>
    <dgm:cxn modelId="{EC0E19D1-4544-4FE6-8361-24516CBDE4BA}" type="presParOf" srcId="{7D7EFD01-93F7-4A45-917D-42F6EE5DA529}" destId="{56BE0CC6-5BDF-4167-956E-EB073C85D66C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5B971-369F-43B5-B3FE-2A0133669931}">
      <dsp:nvSpPr>
        <dsp:cNvPr id="0" name=""/>
        <dsp:cNvSpPr/>
      </dsp:nvSpPr>
      <dsp:spPr>
        <a:xfrm>
          <a:off x="3082406" y="0"/>
          <a:ext cx="2064786" cy="1197062"/>
        </a:xfrm>
        <a:prstGeom prst="trapezoid">
          <a:avLst>
            <a:gd name="adj" fmla="val 8593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u="none" kern="1200" dirty="0" smtClean="0"/>
            <a:t>Word of mouth/personal contacts/referrals/informal networks</a:t>
          </a:r>
          <a:endParaRPr lang="en-US" sz="1800" kern="1200" dirty="0"/>
        </a:p>
      </dsp:txBody>
      <dsp:txXfrm>
        <a:off x="3082406" y="0"/>
        <a:ext cx="2064786" cy="1197062"/>
      </dsp:txXfrm>
    </dsp:sp>
    <dsp:sp modelId="{9E343CA2-FE3D-4C96-82B3-D128ED2FA659}">
      <dsp:nvSpPr>
        <dsp:cNvPr id="0" name=""/>
        <dsp:cNvSpPr/>
      </dsp:nvSpPr>
      <dsp:spPr>
        <a:xfrm>
          <a:off x="2057400" y="1197062"/>
          <a:ext cx="4114800" cy="1197062"/>
        </a:xfrm>
        <a:prstGeom prst="trapezoid">
          <a:avLst>
            <a:gd name="adj" fmla="val 8593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0" i="0" u="none" kern="1200" dirty="0" smtClean="0"/>
            <a:t>Online job boards/postings</a:t>
          </a:r>
          <a:endParaRPr lang="en-US" sz="2600" kern="1200" dirty="0"/>
        </a:p>
      </dsp:txBody>
      <dsp:txXfrm>
        <a:off x="2777489" y="1197062"/>
        <a:ext cx="2674620" cy="1197062"/>
      </dsp:txXfrm>
    </dsp:sp>
    <dsp:sp modelId="{1CE97EC7-DA7A-4942-9667-36AD552AC0C5}">
      <dsp:nvSpPr>
        <dsp:cNvPr id="0" name=""/>
        <dsp:cNvSpPr/>
      </dsp:nvSpPr>
      <dsp:spPr>
        <a:xfrm>
          <a:off x="1028700" y="2394124"/>
          <a:ext cx="6172199" cy="1197062"/>
        </a:xfrm>
        <a:prstGeom prst="trapezoid">
          <a:avLst>
            <a:gd name="adj" fmla="val 8593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0" i="0" u="none" kern="1200" dirty="0" smtClean="0"/>
            <a:t>Company's own internet site</a:t>
          </a:r>
          <a:endParaRPr lang="en-US" sz="2600" kern="1200" dirty="0"/>
        </a:p>
      </dsp:txBody>
      <dsp:txXfrm>
        <a:off x="2108834" y="2394124"/>
        <a:ext cx="4011930" cy="1197062"/>
      </dsp:txXfrm>
    </dsp:sp>
    <dsp:sp modelId="{0AA682B9-DB25-4D97-8D9C-B2EC13E0C658}">
      <dsp:nvSpPr>
        <dsp:cNvPr id="0" name=""/>
        <dsp:cNvSpPr/>
      </dsp:nvSpPr>
      <dsp:spPr>
        <a:xfrm>
          <a:off x="0" y="3591186"/>
          <a:ext cx="8229600" cy="1197062"/>
        </a:xfrm>
        <a:prstGeom prst="trapezoid">
          <a:avLst>
            <a:gd name="adj" fmla="val 85935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0" i="0" u="none" kern="1200" smtClean="0"/>
            <a:t>Government employment centres or websites</a:t>
          </a:r>
          <a:endParaRPr lang="en-US" sz="2600" kern="1200" dirty="0"/>
        </a:p>
      </dsp:txBody>
      <dsp:txXfrm>
        <a:off x="1440179" y="3591186"/>
        <a:ext cx="5349240" cy="11970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A5836-0510-4F25-84FC-B64865421BB1}">
      <dsp:nvSpPr>
        <dsp:cNvPr id="0" name=""/>
        <dsp:cNvSpPr/>
      </dsp:nvSpPr>
      <dsp:spPr>
        <a:xfrm rot="10800000">
          <a:off x="0" y="0"/>
          <a:ext cx="7467600" cy="1218406"/>
        </a:xfrm>
        <a:prstGeom prst="trapezoid">
          <a:avLst>
            <a:gd name="adj" fmla="val 7661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i="0" u="none" kern="1200" dirty="0" smtClean="0"/>
            <a:t>Applicants not meeting skills</a:t>
          </a:r>
          <a:endParaRPr lang="en-US" sz="2000" kern="1200" dirty="0"/>
        </a:p>
      </dsp:txBody>
      <dsp:txXfrm rot="-10800000">
        <a:off x="1306829" y="0"/>
        <a:ext cx="4853940" cy="1218406"/>
      </dsp:txXfrm>
    </dsp:sp>
    <dsp:sp modelId="{4C5EA004-73DD-4575-A749-5AA3CF02D490}">
      <dsp:nvSpPr>
        <dsp:cNvPr id="0" name=""/>
        <dsp:cNvSpPr/>
      </dsp:nvSpPr>
      <dsp:spPr>
        <a:xfrm rot="10800000">
          <a:off x="933450" y="1218406"/>
          <a:ext cx="5600699" cy="1218406"/>
        </a:xfrm>
        <a:prstGeom prst="trapezoid">
          <a:avLst>
            <a:gd name="adj" fmla="val 7661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i="0" u="none" kern="1200" dirty="0" smtClean="0"/>
            <a:t>Applicants not meeting motivation, attitude, or interpersonal abilities</a:t>
          </a:r>
          <a:endParaRPr lang="en-US" sz="2000" kern="1200" dirty="0"/>
        </a:p>
      </dsp:txBody>
      <dsp:txXfrm rot="-10800000">
        <a:off x="1913572" y="1218406"/>
        <a:ext cx="3640455" cy="1218406"/>
      </dsp:txXfrm>
    </dsp:sp>
    <dsp:sp modelId="{6546250F-5CB8-45F2-A8B3-8F34EB72028D}">
      <dsp:nvSpPr>
        <dsp:cNvPr id="0" name=""/>
        <dsp:cNvSpPr/>
      </dsp:nvSpPr>
      <dsp:spPr>
        <a:xfrm rot="10800000">
          <a:off x="1866900" y="2436812"/>
          <a:ext cx="3733800" cy="1218406"/>
        </a:xfrm>
        <a:prstGeom prst="trapezoid">
          <a:avLst>
            <a:gd name="adj" fmla="val 7661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i="0" u="none" kern="1200" dirty="0" smtClean="0"/>
            <a:t>Not enough applicants</a:t>
          </a:r>
          <a:endParaRPr lang="en-US" sz="2000" kern="1200" dirty="0"/>
        </a:p>
      </dsp:txBody>
      <dsp:txXfrm rot="-10800000">
        <a:off x="2520314" y="2436812"/>
        <a:ext cx="2426970" cy="1218406"/>
      </dsp:txXfrm>
    </dsp:sp>
    <dsp:sp modelId="{437CAA4F-6974-4E49-BFF1-5358327AC191}">
      <dsp:nvSpPr>
        <dsp:cNvPr id="0" name=""/>
        <dsp:cNvSpPr/>
      </dsp:nvSpPr>
      <dsp:spPr>
        <a:xfrm rot="10800000">
          <a:off x="2800349" y="3655218"/>
          <a:ext cx="1866900" cy="1218406"/>
        </a:xfrm>
        <a:prstGeom prst="trapezoid">
          <a:avLst>
            <a:gd name="adj" fmla="val 7661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u="none" kern="1200" dirty="0" smtClean="0"/>
            <a:t>Applicants not meeting qualifications (education level/credentials)</a:t>
          </a:r>
          <a:endParaRPr lang="en-US" sz="1600" kern="1200" dirty="0"/>
        </a:p>
      </dsp:txBody>
      <dsp:txXfrm rot="-10800000">
        <a:off x="2800349" y="3655218"/>
        <a:ext cx="1866900" cy="1218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C0E4F7-E3E6-408E-8E39-F77BF3BBB31D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4590EE2-5B34-44AF-A04E-8A441D1D3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9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4714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0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76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C6B8A-9845-46C0-A1AF-AC7FA231BA8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861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eness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732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21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08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61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05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37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91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865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923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0EE2-5B34-44AF-A04E-8A441D1D3D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43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E4CC459-51DC-4DDC-A665-FC35021B6D4E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DE38F82-089E-4F13-B977-6339BFD0A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orktrends.ca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download (1)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609600" y="381000"/>
            <a:ext cx="8087964" cy="365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4800" y="4800600"/>
            <a:ext cx="8229600" cy="1398587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London Economic Region:</a:t>
            </a:r>
            <a:br>
              <a:rPr lang="en-US" sz="4800" b="1" dirty="0" smtClean="0"/>
            </a:br>
            <a:r>
              <a:rPr lang="en-US" sz="4800" b="1" dirty="0" smtClean="0"/>
              <a:t>Elgin, Middlesex and Oxford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of Recruitment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194261"/>
              </p:ext>
            </p:extLst>
          </p:nvPr>
        </p:nvGraphicFramePr>
        <p:xfrm>
          <a:off x="457200" y="1666526"/>
          <a:ext cx="8229600" cy="47882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0515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Skills Required by Employers</a:t>
            </a:r>
            <a:endParaRPr lang="en-US" dirty="0"/>
          </a:p>
        </p:txBody>
      </p:sp>
      <p:pic>
        <p:nvPicPr>
          <p:cNvPr id="4" name="Content Placeholder 4" descr="skills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1924339"/>
            <a:ext cx="8229600" cy="4488872"/>
          </a:xfrm>
        </p:spPr>
      </p:pic>
    </p:spTree>
    <p:extLst>
      <p:ext uri="{BB962C8B-B14F-4D97-AF65-F5344CB8AC3E}">
        <p14:creationId xmlns:p14="http://schemas.microsoft.com/office/powerpoint/2010/main" val="200290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/>
          <a:p>
            <a:pPr>
              <a:buNone/>
            </a:pPr>
            <a:r>
              <a:rPr lang="en-US" dirty="0" smtClean="0"/>
              <a:t>Reasons for Hard to Fill Occupations…</a:t>
            </a:r>
            <a:r>
              <a:rPr dirty="0"/>
              <a:t> 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4217250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672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for Providing Training (other than cost)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655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Participate</a:t>
            </a:r>
            <a:endParaRPr lang="en-US" dirty="0"/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1882808"/>
            <a:ext cx="8229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Become a partner: sign a Memorandum of Understanding (MOU)</a:t>
            </a:r>
          </a:p>
          <a:p>
            <a:r>
              <a:rPr lang="en-US" dirty="0" smtClean="0"/>
              <a:t>Complete the survey online (in January) </a:t>
            </a:r>
            <a:r>
              <a:rPr lang="en-US" b="1" i="1" dirty="0" smtClean="0"/>
              <a:t>and</a:t>
            </a:r>
            <a:r>
              <a:rPr lang="en-US" dirty="0" smtClean="0"/>
              <a:t> encourage employers in your network to complete it</a:t>
            </a:r>
          </a:p>
          <a:p>
            <a:r>
              <a:rPr lang="en-US" dirty="0" smtClean="0"/>
              <a:t>Look for the survey link and results on…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7" name="Content Placeholder 6" descr="WT_Logo_1x.pn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4876800"/>
            <a:ext cx="2171351" cy="17402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Annual survey of local employers</a:t>
            </a:r>
          </a:p>
          <a:p>
            <a:r>
              <a:rPr lang="en-US" dirty="0" smtClean="0"/>
              <a:t>Online and confidential</a:t>
            </a:r>
          </a:p>
          <a:p>
            <a:r>
              <a:rPr lang="en-US" dirty="0" smtClean="0"/>
              <a:t>Currently conducted in the Western and Northern Ontario Regions</a:t>
            </a:r>
          </a:p>
          <a:p>
            <a:r>
              <a:rPr lang="en-US" dirty="0" smtClean="0"/>
              <a:t>Length of survey depends on number of employees (20 min to 90 min to complete)</a:t>
            </a:r>
          </a:p>
          <a:p>
            <a:r>
              <a:rPr lang="en-US" dirty="0" smtClean="0"/>
              <a:t>Survey runs from January 2 - </a:t>
            </a:r>
            <a:r>
              <a:rPr lang="en-US" dirty="0" err="1" smtClean="0"/>
              <a:t>Janauary</a:t>
            </a:r>
            <a:r>
              <a:rPr lang="en-US" dirty="0" smtClean="0"/>
              <a:t> 31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486400"/>
            <a:ext cx="2590800" cy="117129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2808"/>
            <a:ext cx="8763000" cy="4572000"/>
          </a:xfrm>
        </p:spPr>
        <p:txBody>
          <a:bodyPr/>
          <a:lstStyle/>
          <a:p>
            <a:r>
              <a:rPr lang="en-US" dirty="0" smtClean="0"/>
              <a:t>Asks about:</a:t>
            </a:r>
          </a:p>
          <a:p>
            <a:pPr lvl="1"/>
            <a:r>
              <a:rPr lang="en-US" dirty="0" smtClean="0"/>
              <a:t>Current composition of your workforce</a:t>
            </a:r>
          </a:p>
          <a:p>
            <a:pPr lvl="1"/>
            <a:r>
              <a:rPr lang="en-US" dirty="0" smtClean="0"/>
              <a:t>Future workforce plans</a:t>
            </a:r>
          </a:p>
          <a:p>
            <a:r>
              <a:rPr lang="en-US" dirty="0" smtClean="0"/>
              <a:t>Asks about specific </a:t>
            </a:r>
            <a:r>
              <a:rPr lang="en-US" dirty="0" err="1" smtClean="0"/>
              <a:t>labour</a:t>
            </a:r>
            <a:r>
              <a:rPr lang="en-US" dirty="0" smtClean="0"/>
              <a:t> issues including: </a:t>
            </a:r>
          </a:p>
          <a:p>
            <a:pPr lvl="1"/>
            <a:r>
              <a:rPr lang="en-US" dirty="0" smtClean="0"/>
              <a:t>Recruitment and retention</a:t>
            </a:r>
          </a:p>
          <a:p>
            <a:pPr lvl="1"/>
            <a:r>
              <a:rPr lang="en-US" dirty="0" smtClean="0"/>
              <a:t>Skills and training needs </a:t>
            </a:r>
          </a:p>
          <a:p>
            <a:pPr lvl="1"/>
            <a:r>
              <a:rPr lang="en-US" dirty="0" smtClean="0"/>
              <a:t>Hires /separations</a:t>
            </a:r>
          </a:p>
          <a:p>
            <a:pPr lvl="1"/>
            <a:r>
              <a:rPr lang="en-US" dirty="0" smtClean="0"/>
              <a:t>Hard to fill positions</a:t>
            </a:r>
          </a:p>
          <a:p>
            <a:endParaRPr lang="en-US" dirty="0"/>
          </a:p>
        </p:txBody>
      </p:sp>
      <p:pic>
        <p:nvPicPr>
          <p:cNvPr id="4" name="Picture 3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486400"/>
            <a:ext cx="2590800" cy="117129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to Employers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an HR snapshot of your business</a:t>
            </a:r>
          </a:p>
          <a:p>
            <a:r>
              <a:rPr lang="en-US" dirty="0" smtClean="0"/>
              <a:t>Chance to provide input about workforce and training needs</a:t>
            </a:r>
          </a:p>
          <a:p>
            <a:r>
              <a:rPr lang="en-US" dirty="0" smtClean="0"/>
              <a:t>Track internal trends in your workforce</a:t>
            </a:r>
          </a:p>
          <a:p>
            <a:r>
              <a:rPr lang="en-US" dirty="0" smtClean="0"/>
              <a:t>Can be used a succession planning tool </a:t>
            </a:r>
          </a:p>
          <a:p>
            <a:r>
              <a:rPr lang="en-US" dirty="0" smtClean="0"/>
              <a:t>Compare your business with other employers in your area and industry</a:t>
            </a:r>
          </a:p>
          <a:p>
            <a:endParaRPr lang="en-US" dirty="0"/>
          </a:p>
        </p:txBody>
      </p:sp>
      <p:pic>
        <p:nvPicPr>
          <p:cNvPr id="4" name="Picture 3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486400"/>
            <a:ext cx="2590800" cy="117129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to the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a current, local snapshot of employers’ human resource activities</a:t>
            </a:r>
          </a:p>
          <a:p>
            <a:r>
              <a:rPr lang="en-US" dirty="0" smtClean="0"/>
              <a:t>Identifies training and skills gaps in the local area</a:t>
            </a:r>
          </a:p>
          <a:p>
            <a:r>
              <a:rPr lang="en-US" dirty="0" smtClean="0"/>
              <a:t>Allows for efficient allocation of workforce development resources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486400"/>
            <a:ext cx="2590800" cy="117129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Survey Results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2014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30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Separations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5800" y="1447800"/>
            <a:ext cx="7848600" cy="500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99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Hires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447800"/>
            <a:ext cx="8229599" cy="500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38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would you rate the quality of available, qualified workforce?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98841" y="2507471"/>
            <a:ext cx="7346317" cy="332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59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470</TotalTime>
  <Words>303</Words>
  <Application>Microsoft Office PowerPoint</Application>
  <PresentationFormat>On-screen Show (4:3)</PresentationFormat>
  <Paragraphs>63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Verdana</vt:lpstr>
      <vt:lpstr>Wingdings 2</vt:lpstr>
      <vt:lpstr>Verve</vt:lpstr>
      <vt:lpstr>London Economic Region: Elgin, Middlesex and Oxford</vt:lpstr>
      <vt:lpstr>About the Survey</vt:lpstr>
      <vt:lpstr>About the Survey</vt:lpstr>
      <vt:lpstr>Value to Employers</vt:lpstr>
      <vt:lpstr>Value to the Community</vt:lpstr>
      <vt:lpstr>Survey Results</vt:lpstr>
      <vt:lpstr>Separations</vt:lpstr>
      <vt:lpstr>New Hires</vt:lpstr>
      <vt:lpstr>How would you rate the quality of available, qualified workforce?</vt:lpstr>
      <vt:lpstr>Methods of Recruitment</vt:lpstr>
      <vt:lpstr>Skills Required by Employers</vt:lpstr>
      <vt:lpstr>Reasons for Hard to Fill Occupations… </vt:lpstr>
      <vt:lpstr>Barriers for Providing Training (other than cost)</vt:lpstr>
      <vt:lpstr>How to Participate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EmployerOne Survey</dc:title>
  <dc:creator>User_1</dc:creator>
  <cp:lastModifiedBy>Justin Dias</cp:lastModifiedBy>
  <cp:revision>30</cp:revision>
  <cp:lastPrinted>2014-11-18T16:19:15Z</cp:lastPrinted>
  <dcterms:created xsi:type="dcterms:W3CDTF">2014-09-19T14:52:42Z</dcterms:created>
  <dcterms:modified xsi:type="dcterms:W3CDTF">2014-11-18T19:36:27Z</dcterms:modified>
</cp:coreProperties>
</file>